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33" r:id="rId1"/>
    <p:sldMasterId id="2147484321" r:id="rId2"/>
  </p:sldMasterIdLst>
  <p:notesMasterIdLst>
    <p:notesMasterId r:id="rId28"/>
  </p:notesMasterIdLst>
  <p:handoutMasterIdLst>
    <p:handoutMasterId r:id="rId29"/>
  </p:handoutMasterIdLst>
  <p:sldIdLst>
    <p:sldId id="425" r:id="rId3"/>
    <p:sldId id="419" r:id="rId4"/>
    <p:sldId id="420" r:id="rId5"/>
    <p:sldId id="421" r:id="rId6"/>
    <p:sldId id="359" r:id="rId7"/>
    <p:sldId id="430" r:id="rId8"/>
    <p:sldId id="431" r:id="rId9"/>
    <p:sldId id="428" r:id="rId10"/>
    <p:sldId id="429" r:id="rId11"/>
    <p:sldId id="426" r:id="rId12"/>
    <p:sldId id="427" r:id="rId13"/>
    <p:sldId id="422" r:id="rId14"/>
    <p:sldId id="423" r:id="rId15"/>
    <p:sldId id="356" r:id="rId16"/>
    <p:sldId id="360" r:id="rId17"/>
    <p:sldId id="424" r:id="rId18"/>
    <p:sldId id="389" r:id="rId19"/>
    <p:sldId id="412" r:id="rId20"/>
    <p:sldId id="413" r:id="rId21"/>
    <p:sldId id="414" r:id="rId22"/>
    <p:sldId id="415" r:id="rId23"/>
    <p:sldId id="416" r:id="rId24"/>
    <p:sldId id="417" r:id="rId25"/>
    <p:sldId id="418" r:id="rId26"/>
    <p:sldId id="288" r:id="rId27"/>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63" autoAdjust="0"/>
    <p:restoredTop sz="94660"/>
  </p:normalViewPr>
  <p:slideViewPr>
    <p:cSldViewPr snapToGrid="0">
      <p:cViewPr varScale="1">
        <p:scale>
          <a:sx n="116" d="100"/>
          <a:sy n="116" d="100"/>
        </p:scale>
        <p:origin x="102" y="114"/>
      </p:cViewPr>
      <p:guideLst/>
    </p:cSldViewPr>
  </p:slideViewPr>
  <p:notesTextViewPr>
    <p:cViewPr>
      <p:scale>
        <a:sx n="1" d="1"/>
        <a:sy n="1" d="1"/>
      </p:scale>
      <p:origin x="0" y="0"/>
    </p:cViewPr>
  </p:notesTextViewPr>
  <p:notesViewPr>
    <p:cSldViewPr snapToGrid="0">
      <p:cViewPr varScale="1">
        <p:scale>
          <a:sx n="78" d="100"/>
          <a:sy n="78" d="100"/>
        </p:scale>
        <p:origin x="3978"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60701AE-0CF1-43D7-BBD5-76B1130CD5C4}" type="datetimeFigureOut">
              <a:rPr lang="en-US" smtClean="0"/>
              <a:t>3/14/2019</a:t>
            </a:fld>
            <a:endParaRPr lang="en-US"/>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D48A9963-FB9B-4D46-BF49-F5557EDBD255}" type="slidenum">
              <a:rPr lang="en-US" smtClean="0"/>
              <a:t>‹#›</a:t>
            </a:fld>
            <a:endParaRPr lang="en-US"/>
          </a:p>
        </p:txBody>
      </p:sp>
    </p:spTree>
    <p:extLst>
      <p:ext uri="{BB962C8B-B14F-4D97-AF65-F5344CB8AC3E}">
        <p14:creationId xmlns:p14="http://schemas.microsoft.com/office/powerpoint/2010/main" val="20687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4" y="1"/>
            <a:ext cx="2945659" cy="498055"/>
          </a:xfrm>
          <a:prstGeom prst="rect">
            <a:avLst/>
          </a:prstGeom>
        </p:spPr>
        <p:txBody>
          <a:bodyPr vert="horz" lIns="91440" tIns="45720" rIns="91440" bIns="45720" rtlCol="0"/>
          <a:lstStyle>
            <a:lvl1pPr algn="r">
              <a:defRPr sz="1200"/>
            </a:lvl1pPr>
          </a:lstStyle>
          <a:p>
            <a:fld id="{76B0092C-C474-4DA2-A304-7A4593990746}" type="datetimeFigureOut">
              <a:rPr lang="en-US" smtClean="0"/>
              <a:t>3/14/2019</a:t>
            </a:fld>
            <a:endParaRPr lang="en-US"/>
          </a:p>
        </p:txBody>
      </p:sp>
      <p:sp>
        <p:nvSpPr>
          <p:cNvPr id="4" name="Slide Image Placeholder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428584"/>
            <a:ext cx="2945659" cy="49805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428584"/>
            <a:ext cx="2945659" cy="498054"/>
          </a:xfrm>
          <a:prstGeom prst="rect">
            <a:avLst/>
          </a:prstGeom>
        </p:spPr>
        <p:txBody>
          <a:bodyPr vert="horz" lIns="91440" tIns="45720" rIns="91440" bIns="45720" rtlCol="0" anchor="b"/>
          <a:lstStyle>
            <a:lvl1pPr algn="r">
              <a:defRPr sz="1200"/>
            </a:lvl1pPr>
          </a:lstStyle>
          <a:p>
            <a:fld id="{F7BB175B-D5B8-47E6-B844-44BCF4535365}" type="slidenum">
              <a:rPr lang="en-US" smtClean="0"/>
              <a:t>‹#›</a:t>
            </a:fld>
            <a:endParaRPr lang="en-US"/>
          </a:p>
        </p:txBody>
      </p:sp>
    </p:spTree>
    <p:extLst>
      <p:ext uri="{BB962C8B-B14F-4D97-AF65-F5344CB8AC3E}">
        <p14:creationId xmlns:p14="http://schemas.microsoft.com/office/powerpoint/2010/main" val="1109422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7BB175B-D5B8-47E6-B844-44BCF453536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3727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5FCCBF-6F67-4A76-85F8-D7CD9F23D297}"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91858591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5FCCBF-6F67-4A76-85F8-D7CD9F23D297}"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3003090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5FCCBF-6F67-4A76-85F8-D7CD9F23D297}"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845532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301022-D706-4DF2-84BD-BC11A857800E}" type="datetime1">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651109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2E8BBD-F4B1-4CC1-A8B2-F2CB485F3FCC}" type="datetime1">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31576855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0BC6FD-9E87-4782-9CA3-4B50A731DF66}" type="datetime1">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28783392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E77C3C-C6F9-4E57-A3AC-3310D6ACE69F}" type="datetime1">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3742208471"/>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BE76E7-1E2A-4BC1-B0C3-C952144415E6}" type="datetime1">
              <a:rPr lang="en-US" smtClean="0"/>
              <a:t>3/14/2019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3013907919"/>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8D92E0-18BB-4DC1-8CA4-6F28E890039D}" type="datetime1">
              <a:rPr lang="en-US" smtClean="0"/>
              <a:t>3/14/2019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20288234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23E485-F745-430E-89DC-7D25E879BA10}" type="datetime1">
              <a:rPr lang="en-US" smtClean="0"/>
              <a:t>3/14/2019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25283741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B38611E-DD3C-427A-84EB-276280856405}" type="datetime1">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50422695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5FCCBF-6F67-4A76-85F8-D7CD9F23D297}"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41044356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14BA2A3-5110-4CC9-998A-2A5DC1E87752}" type="datetime1">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1785015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F5B058-50BC-4C9E-8A33-88DA2126ABCB}" type="datetime1">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36938140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D5FEEF-02F7-4D25-90AF-247FE1723B12}" type="datetime1">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3393614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25FCCBF-6F67-4A76-85F8-D7CD9F23D297}"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3987550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5FCCBF-6F67-4A76-85F8-D7CD9F23D297}"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2913691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5FCCBF-6F67-4A76-85F8-D7CD9F23D297}" type="datetimeFigureOut">
              <a:rPr lang="en-US" smtClean="0"/>
              <a:t>3/14/2019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759775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5FCCBF-6F67-4A76-85F8-D7CD9F23D297}" type="datetimeFigureOut">
              <a:rPr lang="en-US" smtClean="0"/>
              <a:t>3/14/2019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855448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5FCCBF-6F67-4A76-85F8-D7CD9F23D297}" type="datetimeFigureOut">
              <a:rPr lang="en-US" smtClean="0"/>
              <a:t>3/14/2019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3300798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5FCCBF-6F67-4A76-85F8-D7CD9F23D297}"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3479358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5FCCBF-6F67-4A76-85F8-D7CD9F23D297}"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2860130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5FCCBF-6F67-4A76-85F8-D7CD9F23D297}" type="datetimeFigureOut">
              <a:rPr lang="en-US" smtClean="0"/>
              <a:t>3/14/2019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E35D20-1B4F-40B4-ACBC-7EE70A78792A}" type="slidenum">
              <a:rPr lang="en-US" smtClean="0"/>
              <a:t>‹#›</a:t>
            </a:fld>
            <a:endParaRPr lang="en-US"/>
          </a:p>
        </p:txBody>
      </p:sp>
      <p:pic>
        <p:nvPicPr>
          <p:cNvPr id="7" name="Picture 6"/>
          <p:cNvPicPr/>
          <p:nvPr userDrawn="1"/>
        </p:nvPicPr>
        <p:blipFill>
          <a:blip r:embed="rId13" cstate="print">
            <a:extLst>
              <a:ext uri="{28A0092B-C50C-407E-A947-70E740481C1C}">
                <a14:useLocalDpi xmlns:a14="http://schemas.microsoft.com/office/drawing/2010/main" val="0"/>
              </a:ext>
            </a:extLst>
          </a:blip>
          <a:stretch>
            <a:fillRect/>
          </a:stretch>
        </p:blipFill>
        <p:spPr>
          <a:xfrm>
            <a:off x="1965562" y="122036"/>
            <a:ext cx="3387090" cy="719455"/>
          </a:xfrm>
          <a:prstGeom prst="rect">
            <a:avLst/>
          </a:prstGeom>
        </p:spPr>
      </p:pic>
      <p:pic>
        <p:nvPicPr>
          <p:cNvPr id="8" name="Picture 7"/>
          <p:cNvPicPr/>
          <p:nvPr userDrawn="1"/>
        </p:nvPicPr>
        <p:blipFill>
          <a:blip r:embed="rId14">
            <a:extLst>
              <a:ext uri="{28A0092B-C50C-407E-A947-70E740481C1C}">
                <a14:useLocalDpi xmlns:a14="http://schemas.microsoft.com/office/drawing/2010/main" val="0"/>
              </a:ext>
            </a:extLst>
          </a:blip>
          <a:stretch>
            <a:fillRect/>
          </a:stretch>
        </p:blipFill>
        <p:spPr>
          <a:xfrm>
            <a:off x="5927487" y="158548"/>
            <a:ext cx="1504950" cy="646430"/>
          </a:xfrm>
          <a:prstGeom prst="rect">
            <a:avLst/>
          </a:prstGeom>
        </p:spPr>
      </p:pic>
      <p:pic>
        <p:nvPicPr>
          <p:cNvPr id="9" name="Picture 8" descr="C:\Users\Drivers\Documents\My Documents\2019\ianuarie - aprilie\RO PRES\RO\_LOGO\LOGO - FULL VERSION\CMYK\JPG\Logo-RO-FULL-CMYK.jpg"/>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8167828" y="158548"/>
            <a:ext cx="1829435" cy="755650"/>
          </a:xfrm>
          <a:prstGeom prst="rect">
            <a:avLst/>
          </a:prstGeom>
          <a:noFill/>
          <a:ln>
            <a:noFill/>
          </a:ln>
        </p:spPr>
      </p:pic>
    </p:spTree>
    <p:extLst>
      <p:ext uri="{BB962C8B-B14F-4D97-AF65-F5344CB8AC3E}">
        <p14:creationId xmlns:p14="http://schemas.microsoft.com/office/powerpoint/2010/main" val="3837483268"/>
      </p:ext>
    </p:extLst>
  </p:cSld>
  <p:clrMap bg1="lt1" tx1="dk1" bg2="lt2" tx2="dk2" accent1="accent1" accent2="accent2" accent3="accent3" accent4="accent4" accent5="accent5" accent6="accent6" hlink="hlink" folHlink="folHlink"/>
  <p:sldLayoutIdLst>
    <p:sldLayoutId id="2147484234" r:id="rId1"/>
    <p:sldLayoutId id="2147484235" r:id="rId2"/>
    <p:sldLayoutId id="2147484236" r:id="rId3"/>
    <p:sldLayoutId id="2147484237" r:id="rId4"/>
    <p:sldLayoutId id="2147484238" r:id="rId5"/>
    <p:sldLayoutId id="2147484239" r:id="rId6"/>
    <p:sldLayoutId id="2147484240" r:id="rId7"/>
    <p:sldLayoutId id="2147484241" r:id="rId8"/>
    <p:sldLayoutId id="2147484242" r:id="rId9"/>
    <p:sldLayoutId id="2147484243" r:id="rId10"/>
    <p:sldLayoutId id="2147484244"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5FCCBF-6F67-4A76-85F8-D7CD9F23D297}" type="datetimeFigureOut">
              <a:rPr lang="en-US" smtClean="0"/>
              <a:t>3/14/2019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E35D20-1B4F-40B4-ACBC-7EE70A78792A}" type="slidenum">
              <a:rPr lang="en-US" smtClean="0"/>
              <a:t>‹#›</a:t>
            </a:fld>
            <a:endParaRPr lang="en-US"/>
          </a:p>
        </p:txBody>
      </p:sp>
      <p:pic>
        <p:nvPicPr>
          <p:cNvPr id="7" name="Picture 6"/>
          <p:cNvPicPr/>
          <p:nvPr userDrawn="1"/>
        </p:nvPicPr>
        <p:blipFill>
          <a:blip r:embed="rId13" cstate="print">
            <a:extLst>
              <a:ext uri="{28A0092B-C50C-407E-A947-70E740481C1C}">
                <a14:useLocalDpi xmlns:a14="http://schemas.microsoft.com/office/drawing/2010/main" val="0"/>
              </a:ext>
            </a:extLst>
          </a:blip>
          <a:stretch>
            <a:fillRect/>
          </a:stretch>
        </p:blipFill>
        <p:spPr>
          <a:xfrm>
            <a:off x="1946654" y="155364"/>
            <a:ext cx="3387090" cy="719455"/>
          </a:xfrm>
          <a:prstGeom prst="rect">
            <a:avLst/>
          </a:prstGeom>
        </p:spPr>
      </p:pic>
      <p:pic>
        <p:nvPicPr>
          <p:cNvPr id="8" name="Picture 7"/>
          <p:cNvPicPr/>
          <p:nvPr userDrawn="1"/>
        </p:nvPicPr>
        <p:blipFill>
          <a:blip r:embed="rId14">
            <a:extLst>
              <a:ext uri="{28A0092B-C50C-407E-A947-70E740481C1C}">
                <a14:useLocalDpi xmlns:a14="http://schemas.microsoft.com/office/drawing/2010/main" val="0"/>
              </a:ext>
            </a:extLst>
          </a:blip>
          <a:stretch>
            <a:fillRect/>
          </a:stretch>
        </p:blipFill>
        <p:spPr>
          <a:xfrm>
            <a:off x="5908579" y="191876"/>
            <a:ext cx="1504950" cy="646430"/>
          </a:xfrm>
          <a:prstGeom prst="rect">
            <a:avLst/>
          </a:prstGeom>
        </p:spPr>
      </p:pic>
      <p:pic>
        <p:nvPicPr>
          <p:cNvPr id="9" name="Picture 8" descr="C:\Users\Drivers\Documents\My Documents\2019\ianuarie - aprilie\RO PRES\RO\_LOGO\LOGO - FULL VERSION\CMYK\JPG\Logo-RO-FULL-CMYK.jpg"/>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8148920" y="191876"/>
            <a:ext cx="1829435" cy="755650"/>
          </a:xfrm>
          <a:prstGeom prst="rect">
            <a:avLst/>
          </a:prstGeom>
          <a:noFill/>
          <a:ln>
            <a:noFill/>
          </a:ln>
        </p:spPr>
      </p:pic>
    </p:spTree>
    <p:extLst>
      <p:ext uri="{BB962C8B-B14F-4D97-AF65-F5344CB8AC3E}">
        <p14:creationId xmlns:p14="http://schemas.microsoft.com/office/powerpoint/2010/main" val="3473870831"/>
      </p:ext>
    </p:extLst>
  </p:cSld>
  <p:clrMap bg1="lt1" tx1="dk1" bg2="lt2" tx2="dk2" accent1="accent1" accent2="accent2" accent3="accent3" accent4="accent4" accent5="accent5" accent6="accent6" hlink="hlink" folHlink="folHlink"/>
  <p:sldLayoutIdLst>
    <p:sldLayoutId id="2147484322" r:id="rId1"/>
    <p:sldLayoutId id="2147484323" r:id="rId2"/>
    <p:sldLayoutId id="2147484324" r:id="rId3"/>
    <p:sldLayoutId id="2147484325" r:id="rId4"/>
    <p:sldLayoutId id="2147484326" r:id="rId5"/>
    <p:sldLayoutId id="2147484327" r:id="rId6"/>
    <p:sldLayoutId id="2147484328" r:id="rId7"/>
    <p:sldLayoutId id="2147484329" r:id="rId8"/>
    <p:sldLayoutId id="2147484330" r:id="rId9"/>
    <p:sldLayoutId id="2147484331" r:id="rId10"/>
    <p:sldLayoutId id="214748433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hyperlink" Target="mailto:office@anc.edu.ro"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5609" y="1779373"/>
            <a:ext cx="9983586" cy="3196281"/>
          </a:xfrm>
        </p:spPr>
        <p:txBody>
          <a:bodyPr>
            <a:normAutofit fontScale="90000"/>
          </a:bodyPr>
          <a:lstStyle/>
          <a:p>
            <a:pPr algn="ctr"/>
            <a:r>
              <a:rPr lang="ro-RO" b="1" dirty="0" smtClean="0"/>
              <a:t/>
            </a:r>
            <a:br>
              <a:rPr lang="ro-RO" b="1" dirty="0" smtClean="0"/>
            </a:br>
            <a:r>
              <a:rPr lang="ro-RO" b="1" dirty="0"/>
              <a:t/>
            </a:r>
            <a:br>
              <a:rPr lang="ro-RO"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ro-RO" b="1" dirty="0" smtClean="0"/>
              <a:t>Corelare </a:t>
            </a:r>
            <a:br>
              <a:rPr lang="ro-RO" b="1" dirty="0" smtClean="0"/>
            </a:br>
            <a:r>
              <a:rPr lang="ro-RO" b="1" dirty="0" smtClean="0"/>
              <a:t>ISCED</a:t>
            </a:r>
            <a:r>
              <a:rPr lang="en-US" b="1" dirty="0" smtClean="0"/>
              <a:t>-HG </a:t>
            </a:r>
            <a:br>
              <a:rPr lang="en-US" b="1" dirty="0" smtClean="0"/>
            </a:br>
            <a:r>
              <a:rPr lang="en-US" b="1" dirty="0" err="1" smtClean="0"/>
              <a:t>Universitatea</a:t>
            </a:r>
            <a:r>
              <a:rPr lang="en-US" b="1" dirty="0" smtClean="0"/>
              <a:t> </a:t>
            </a:r>
            <a:r>
              <a:rPr lang="en-US" b="1" dirty="0" err="1" smtClean="0"/>
              <a:t>Bucure</a:t>
            </a:r>
            <a:r>
              <a:rPr lang="ro-RO" b="1" dirty="0" smtClean="0"/>
              <a:t>ș</a:t>
            </a:r>
            <a:r>
              <a:rPr lang="en-US" b="1" dirty="0" err="1" smtClean="0"/>
              <a:t>ti</a:t>
            </a:r>
            <a:r>
              <a:rPr lang="en-US" b="1" dirty="0" smtClean="0"/>
              <a:t> </a:t>
            </a:r>
            <a:br>
              <a:rPr lang="en-US" b="1" dirty="0" smtClean="0"/>
            </a:br>
            <a:r>
              <a:rPr lang="en-US" b="1" dirty="0" smtClean="0"/>
              <a:t>13.03.2019 </a:t>
            </a:r>
            <a:r>
              <a:rPr lang="en-US" sz="2800" b="1" dirty="0" smtClean="0"/>
              <a:t/>
            </a:r>
            <a:br>
              <a:rPr lang="en-US" sz="2800" b="1" dirty="0" smtClean="0"/>
            </a:br>
            <a:r>
              <a:rPr lang="en-US" b="1" dirty="0" smtClean="0"/>
              <a:t> </a:t>
            </a:r>
            <a:endParaRPr lang="en-US" b="1" dirty="0"/>
          </a:p>
        </p:txBody>
      </p:sp>
      <p:sp>
        <p:nvSpPr>
          <p:cNvPr id="3" name="Subtitle 2"/>
          <p:cNvSpPr>
            <a:spLocks noGrp="1"/>
          </p:cNvSpPr>
          <p:nvPr>
            <p:ph type="subTitle" idx="1"/>
          </p:nvPr>
        </p:nvSpPr>
        <p:spPr>
          <a:xfrm>
            <a:off x="534210" y="4700611"/>
            <a:ext cx="11017958" cy="1182604"/>
          </a:xfrm>
        </p:spPr>
        <p:txBody>
          <a:bodyPr>
            <a:normAutofit/>
          </a:bodyPr>
          <a:lstStyle/>
          <a:p>
            <a:pPr algn="ctr"/>
            <a:r>
              <a:rPr lang="en-US" sz="3600" dirty="0" smtClean="0"/>
              <a:t>Autoritatea Na</a:t>
            </a:r>
            <a:r>
              <a:rPr lang="ro-RO" sz="3600" dirty="0" smtClean="0"/>
              <a:t>ț</a:t>
            </a:r>
            <a:r>
              <a:rPr lang="en-US" sz="3600" dirty="0" err="1" smtClean="0"/>
              <a:t>ional</a:t>
            </a:r>
            <a:r>
              <a:rPr lang="ro-RO" sz="3600" dirty="0" smtClean="0"/>
              <a:t>ă</a:t>
            </a:r>
            <a:r>
              <a:rPr lang="en-US" sz="3600" dirty="0" smtClean="0"/>
              <a:t> pentru </a:t>
            </a:r>
            <a:r>
              <a:rPr lang="en-US" sz="3600" dirty="0" err="1" smtClean="0"/>
              <a:t>Calific</a:t>
            </a:r>
            <a:r>
              <a:rPr lang="ro-RO" sz="3600" dirty="0" smtClean="0"/>
              <a:t>ă</a:t>
            </a:r>
            <a:r>
              <a:rPr lang="en-US" sz="3600" dirty="0" err="1" smtClean="0"/>
              <a:t>ri</a:t>
            </a:r>
            <a:r>
              <a:rPr lang="en-US" sz="3600" dirty="0" smtClean="0"/>
              <a:t> -</a:t>
            </a:r>
            <a:r>
              <a:rPr lang="ro-RO" sz="3600" dirty="0" smtClean="0"/>
              <a:t> </a:t>
            </a:r>
            <a:r>
              <a:rPr lang="en-US" sz="3600" dirty="0" smtClean="0"/>
              <a:t>ANC  </a:t>
            </a:r>
          </a:p>
          <a:p>
            <a:pPr algn="ctr"/>
            <a:r>
              <a:rPr lang="en-US" sz="2000" dirty="0" smtClean="0"/>
              <a:t>Pre</a:t>
            </a:r>
            <a:r>
              <a:rPr lang="ro-RO" sz="2000" dirty="0" smtClean="0"/>
              <a:t>ș</a:t>
            </a:r>
            <a:r>
              <a:rPr lang="en-US" sz="2000" dirty="0" err="1" smtClean="0"/>
              <a:t>edinte</a:t>
            </a:r>
            <a:r>
              <a:rPr lang="en-US" sz="2000" dirty="0" smtClean="0"/>
              <a:t> </a:t>
            </a:r>
            <a:r>
              <a:rPr lang="en-US" sz="2000" dirty="0" err="1" smtClean="0"/>
              <a:t>Tiberiu</a:t>
            </a:r>
            <a:r>
              <a:rPr lang="en-US" sz="2000" dirty="0" smtClean="0"/>
              <a:t> </a:t>
            </a:r>
            <a:r>
              <a:rPr lang="en-US" sz="2000" dirty="0" err="1" smtClean="0"/>
              <a:t>Dobrescu</a:t>
            </a:r>
            <a:endParaRPr lang="ro-RO" sz="2000" dirty="0" smtClean="0"/>
          </a:p>
        </p:txBody>
      </p:sp>
    </p:spTree>
    <p:extLst>
      <p:ext uri="{BB962C8B-B14F-4D97-AF65-F5344CB8AC3E}">
        <p14:creationId xmlns:p14="http://schemas.microsoft.com/office/powerpoint/2010/main" val="12525082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7651"/>
            <a:ext cx="10515600" cy="743037"/>
          </a:xfrm>
        </p:spPr>
        <p:txBody>
          <a:bodyPr>
            <a:normAutofit/>
          </a:bodyPr>
          <a:lstStyle/>
          <a:p>
            <a:pPr algn="ctr"/>
            <a:r>
              <a:rPr lang="en-US" sz="2400" dirty="0" smtClean="0"/>
              <a:t>VIITORUL EDUCATIEI =</a:t>
            </a:r>
            <a:r>
              <a:rPr lang="ro-RO" sz="2400" dirty="0" smtClean="0"/>
              <a:t> </a:t>
            </a:r>
            <a:r>
              <a:rPr lang="en-US" sz="2400" dirty="0" smtClean="0"/>
              <a:t>INTERNA</a:t>
            </a:r>
            <a:r>
              <a:rPr lang="ro-RO" sz="2400" dirty="0" smtClean="0"/>
              <a:t>Ț</a:t>
            </a:r>
            <a:r>
              <a:rPr lang="en-US" sz="2400" dirty="0" smtClean="0"/>
              <a:t>IONALIZAREA </a:t>
            </a:r>
            <a:r>
              <a:rPr lang="ro-RO" sz="2400" dirty="0"/>
              <a:t>Î</a:t>
            </a:r>
            <a:r>
              <a:rPr lang="en-US" sz="2400" dirty="0" smtClean="0"/>
              <a:t>NV</a:t>
            </a:r>
            <a:r>
              <a:rPr lang="ro-RO" sz="2400" dirty="0" smtClean="0"/>
              <a:t>ĂȚ</a:t>
            </a:r>
            <a:r>
              <a:rPr lang="ro-RO" sz="2400" dirty="0"/>
              <a:t>Ă</a:t>
            </a:r>
            <a:r>
              <a:rPr lang="en-US" sz="2400" dirty="0" smtClean="0"/>
              <a:t>M</a:t>
            </a:r>
            <a:r>
              <a:rPr lang="ro-RO" sz="2400" dirty="0" smtClean="0"/>
              <a:t>Â</a:t>
            </a:r>
            <a:r>
              <a:rPr lang="en-US" sz="2400" dirty="0" smtClean="0"/>
              <a:t>NTULUI SUPERIOR </a:t>
            </a:r>
            <a:endParaRPr lang="en-US" sz="2400" dirty="0"/>
          </a:p>
        </p:txBody>
      </p:sp>
      <p:sp>
        <p:nvSpPr>
          <p:cNvPr id="3" name="Content Placeholder 2"/>
          <p:cNvSpPr>
            <a:spLocks noGrp="1"/>
          </p:cNvSpPr>
          <p:nvPr>
            <p:ph idx="1"/>
          </p:nvPr>
        </p:nvSpPr>
        <p:spPr>
          <a:xfrm>
            <a:off x="838200" y="1690688"/>
            <a:ext cx="10515600" cy="4851427"/>
          </a:xfrm>
        </p:spPr>
        <p:txBody>
          <a:bodyPr>
            <a:normAutofit fontScale="92500" lnSpcReduction="10000"/>
          </a:bodyPr>
          <a:lstStyle/>
          <a:p>
            <a:r>
              <a:rPr lang="en-US" dirty="0" smtClean="0"/>
              <a:t>MOBILITATEA ABSOLVEN</a:t>
            </a:r>
            <a:r>
              <a:rPr lang="ro-RO" dirty="0" smtClean="0"/>
              <a:t>Ț</a:t>
            </a:r>
            <a:r>
              <a:rPr lang="en-US" dirty="0" smtClean="0"/>
              <a:t>ILOR </a:t>
            </a:r>
          </a:p>
          <a:p>
            <a:r>
              <a:rPr lang="en-US" dirty="0" smtClean="0"/>
              <a:t>RECUNOA</a:t>
            </a:r>
            <a:r>
              <a:rPr lang="ro-RO" dirty="0" smtClean="0"/>
              <a:t>Ș</a:t>
            </a:r>
            <a:r>
              <a:rPr lang="en-US" dirty="0" smtClean="0"/>
              <a:t>TEREA CALIFIC</a:t>
            </a:r>
            <a:r>
              <a:rPr lang="ro-RO" dirty="0" smtClean="0"/>
              <a:t>Ă</a:t>
            </a:r>
            <a:r>
              <a:rPr lang="en-US" dirty="0" smtClean="0"/>
              <a:t>RILOR &gt;</a:t>
            </a:r>
            <a:r>
              <a:rPr lang="en-US" dirty="0" err="1" smtClean="0"/>
              <a:t>implementarea</a:t>
            </a:r>
            <a:r>
              <a:rPr lang="en-US" dirty="0" smtClean="0"/>
              <a:t>:</a:t>
            </a:r>
          </a:p>
          <a:p>
            <a:pPr lvl="1"/>
            <a:r>
              <a:rPr lang="en-US" dirty="0" smtClean="0"/>
              <a:t>ISCO-08 </a:t>
            </a:r>
          </a:p>
          <a:p>
            <a:pPr lvl="1"/>
            <a:r>
              <a:rPr lang="en-US" dirty="0" smtClean="0"/>
              <a:t>ISCED </a:t>
            </a:r>
          </a:p>
          <a:p>
            <a:pPr lvl="1"/>
            <a:r>
              <a:rPr lang="en-US" dirty="0" smtClean="0"/>
              <a:t>ESCO </a:t>
            </a:r>
          </a:p>
          <a:p>
            <a:pPr lvl="1"/>
            <a:r>
              <a:rPr lang="en-US" dirty="0" smtClean="0"/>
              <a:t>ECTS</a:t>
            </a:r>
          </a:p>
          <a:p>
            <a:pPr lvl="1"/>
            <a:r>
              <a:rPr lang="en-US" dirty="0" smtClean="0"/>
              <a:t>QA-</a:t>
            </a:r>
            <a:r>
              <a:rPr lang="en-US" dirty="0" err="1" smtClean="0"/>
              <a:t>asigurarea</a:t>
            </a:r>
            <a:r>
              <a:rPr lang="en-US" dirty="0" smtClean="0"/>
              <a:t> </a:t>
            </a:r>
            <a:r>
              <a:rPr lang="en-US" dirty="0" err="1" smtClean="0"/>
              <a:t>calit</a:t>
            </a:r>
            <a:r>
              <a:rPr lang="ro-RO" dirty="0" err="1" smtClean="0"/>
              <a:t>ăți</a:t>
            </a:r>
            <a:r>
              <a:rPr lang="en-US" dirty="0" err="1" smtClean="0"/>
              <a:t>i</a:t>
            </a:r>
            <a:r>
              <a:rPr lang="en-US" dirty="0" smtClean="0"/>
              <a:t> </a:t>
            </a:r>
          </a:p>
          <a:p>
            <a:pPr lvl="1"/>
            <a:r>
              <a:rPr lang="en-US" dirty="0"/>
              <a:t>RI-</a:t>
            </a:r>
            <a:r>
              <a:rPr lang="en-US" dirty="0" err="1"/>
              <a:t>rezultatele</a:t>
            </a:r>
            <a:r>
              <a:rPr lang="en-US" dirty="0"/>
              <a:t> </a:t>
            </a:r>
            <a:r>
              <a:rPr lang="ro-RO" dirty="0" smtClean="0"/>
              <a:t>î</a:t>
            </a:r>
            <a:r>
              <a:rPr lang="en-US" dirty="0" err="1" smtClean="0"/>
              <a:t>nv</a:t>
            </a:r>
            <a:r>
              <a:rPr lang="ro-RO" dirty="0" err="1" smtClean="0"/>
              <a:t>ăță</a:t>
            </a:r>
            <a:r>
              <a:rPr lang="en-US" dirty="0" err="1" smtClean="0"/>
              <a:t>ri</a:t>
            </a:r>
            <a:r>
              <a:rPr lang="ro-RO" dirty="0" smtClean="0"/>
              <a:t>i</a:t>
            </a:r>
            <a:r>
              <a:rPr lang="en-US" dirty="0" smtClean="0"/>
              <a:t> </a:t>
            </a:r>
          </a:p>
          <a:p>
            <a:r>
              <a:rPr lang="en-US" dirty="0" smtClean="0"/>
              <a:t>ANGAJABILITATEA </a:t>
            </a:r>
            <a:r>
              <a:rPr lang="ro-RO" dirty="0" smtClean="0"/>
              <a:t>Î</a:t>
            </a:r>
            <a:r>
              <a:rPr lang="en-US" dirty="0" smtClean="0"/>
              <a:t>N SPECIALITATE:</a:t>
            </a:r>
            <a:r>
              <a:rPr lang="ro-RO" dirty="0" smtClean="0"/>
              <a:t> </a:t>
            </a:r>
            <a:r>
              <a:rPr lang="en-US" dirty="0" smtClean="0"/>
              <a:t>ARIA  OCUPA</a:t>
            </a:r>
            <a:r>
              <a:rPr lang="ro-RO" dirty="0" smtClean="0"/>
              <a:t>Ț</a:t>
            </a:r>
            <a:r>
              <a:rPr lang="en-US" dirty="0" smtClean="0"/>
              <a:t>IONAL</a:t>
            </a:r>
            <a:r>
              <a:rPr lang="ro-RO" dirty="0" smtClean="0"/>
              <a:t>Ă</a:t>
            </a:r>
            <a:r>
              <a:rPr lang="en-US" dirty="0" smtClean="0"/>
              <a:t>  ALEAS</a:t>
            </a:r>
            <a:r>
              <a:rPr lang="ro-RO" dirty="0" smtClean="0"/>
              <a:t>Ă</a:t>
            </a:r>
            <a:r>
              <a:rPr lang="en-US" dirty="0" smtClean="0"/>
              <a:t> </a:t>
            </a:r>
          </a:p>
          <a:p>
            <a:r>
              <a:rPr lang="en-US" dirty="0" smtClean="0"/>
              <a:t>EFICIEN</a:t>
            </a:r>
            <a:r>
              <a:rPr lang="ro-RO" dirty="0" smtClean="0"/>
              <a:t>Ț</a:t>
            </a:r>
            <a:r>
              <a:rPr lang="en-US" dirty="0" smtClean="0"/>
              <a:t>A EDUCA</a:t>
            </a:r>
            <a:r>
              <a:rPr lang="ro-RO" dirty="0" smtClean="0"/>
              <a:t>Ț</a:t>
            </a:r>
            <a:r>
              <a:rPr lang="en-US" dirty="0" smtClean="0"/>
              <a:t>IEI SUPERIOARE</a:t>
            </a:r>
          </a:p>
          <a:p>
            <a:r>
              <a:rPr lang="en-US" dirty="0" smtClean="0"/>
              <a:t>FORMAREA CONTINU</a:t>
            </a:r>
            <a:r>
              <a:rPr lang="ro-RO" dirty="0" smtClean="0"/>
              <a:t>Ă</a:t>
            </a:r>
            <a:r>
              <a:rPr lang="en-US" dirty="0" smtClean="0"/>
              <a:t> </a:t>
            </a:r>
          </a:p>
          <a:p>
            <a:r>
              <a:rPr lang="en-US" dirty="0" smtClean="0"/>
              <a:t>GLOBALIZAREA </a:t>
            </a:r>
            <a:endParaRPr lang="en-US" dirty="0"/>
          </a:p>
        </p:txBody>
      </p:sp>
    </p:spTree>
    <p:extLst>
      <p:ext uri="{BB962C8B-B14F-4D97-AF65-F5344CB8AC3E}">
        <p14:creationId xmlns:p14="http://schemas.microsoft.com/office/powerpoint/2010/main" val="124336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1349" y="724822"/>
            <a:ext cx="8596668" cy="1320800"/>
          </a:xfrm>
        </p:spPr>
        <p:txBody>
          <a:bodyPr/>
          <a:lstStyle/>
          <a:p>
            <a:pPr algn="ctr"/>
            <a:r>
              <a:rPr lang="ro-RO" dirty="0" smtClean="0"/>
              <a:t>NIVELURILE ISCED - 201</a:t>
            </a:r>
            <a:r>
              <a:rPr lang="en-US" dirty="0" smtClean="0"/>
              <a:t>3</a:t>
            </a:r>
            <a:endParaRPr lang="en-US" dirty="0"/>
          </a:p>
        </p:txBody>
      </p:sp>
      <p:sp>
        <p:nvSpPr>
          <p:cNvPr id="3" name="Content Placeholder 2"/>
          <p:cNvSpPr>
            <a:spLocks noGrp="1"/>
          </p:cNvSpPr>
          <p:nvPr>
            <p:ph sz="half" idx="1"/>
          </p:nvPr>
        </p:nvSpPr>
        <p:spPr>
          <a:xfrm>
            <a:off x="996511" y="2260600"/>
            <a:ext cx="8596668" cy="3880772"/>
          </a:xfrm>
        </p:spPr>
        <p:txBody>
          <a:bodyPr>
            <a:normAutofit fontScale="85000" lnSpcReduction="20000"/>
          </a:bodyPr>
          <a:lstStyle/>
          <a:p>
            <a:r>
              <a:rPr lang="es-ES" dirty="0"/>
              <a:t>ISCED nivel 0 – </a:t>
            </a:r>
            <a:r>
              <a:rPr lang="es-ES" dirty="0" err="1"/>
              <a:t>Educaţia</a:t>
            </a:r>
            <a:r>
              <a:rPr lang="es-ES" dirty="0"/>
              <a:t> </a:t>
            </a:r>
            <a:r>
              <a:rPr lang="es-ES" dirty="0" err="1" smtClean="0"/>
              <a:t>timpurie</a:t>
            </a:r>
            <a:endParaRPr lang="ro-RO" dirty="0" smtClean="0"/>
          </a:p>
          <a:p>
            <a:r>
              <a:rPr lang="en-US" dirty="0" smtClean="0"/>
              <a:t>ISCED </a:t>
            </a:r>
            <a:r>
              <a:rPr lang="en-US" dirty="0" err="1"/>
              <a:t>nivel</a:t>
            </a:r>
            <a:r>
              <a:rPr lang="en-US" dirty="0"/>
              <a:t> 1 – </a:t>
            </a:r>
            <a:r>
              <a:rPr lang="en-US" dirty="0" err="1"/>
              <a:t>Învăţământ</a:t>
            </a:r>
            <a:r>
              <a:rPr lang="en-US" dirty="0"/>
              <a:t> </a:t>
            </a:r>
            <a:r>
              <a:rPr lang="en-US" dirty="0" err="1" smtClean="0"/>
              <a:t>primar</a:t>
            </a:r>
            <a:endParaRPr lang="ro-RO" dirty="0" smtClean="0"/>
          </a:p>
          <a:p>
            <a:r>
              <a:rPr lang="en-US" dirty="0" smtClean="0"/>
              <a:t>ISCED </a:t>
            </a:r>
            <a:r>
              <a:rPr lang="en-US" dirty="0" err="1"/>
              <a:t>nivel</a:t>
            </a:r>
            <a:r>
              <a:rPr lang="en-US" dirty="0"/>
              <a:t> 2 – </a:t>
            </a:r>
            <a:r>
              <a:rPr lang="en-US" dirty="0" err="1"/>
              <a:t>Învăţământ</a:t>
            </a:r>
            <a:r>
              <a:rPr lang="en-US" dirty="0"/>
              <a:t> </a:t>
            </a:r>
            <a:r>
              <a:rPr lang="en-US" dirty="0" err="1" smtClean="0"/>
              <a:t>gimnazial</a:t>
            </a:r>
            <a:endParaRPr lang="en-US" dirty="0"/>
          </a:p>
          <a:p>
            <a:r>
              <a:rPr lang="en-US" dirty="0"/>
              <a:t>ISCED </a:t>
            </a:r>
            <a:r>
              <a:rPr lang="en-US" dirty="0" err="1"/>
              <a:t>nivel</a:t>
            </a:r>
            <a:r>
              <a:rPr lang="en-US" dirty="0"/>
              <a:t> 3 – </a:t>
            </a:r>
            <a:r>
              <a:rPr lang="en-US" dirty="0" err="1"/>
              <a:t>Învăţământ</a:t>
            </a:r>
            <a:r>
              <a:rPr lang="en-US" dirty="0"/>
              <a:t> </a:t>
            </a:r>
            <a:r>
              <a:rPr lang="en-US" dirty="0" err="1" smtClean="0"/>
              <a:t>liceal</a:t>
            </a:r>
            <a:endParaRPr lang="en-US" dirty="0"/>
          </a:p>
          <a:p>
            <a:r>
              <a:rPr lang="en-US" dirty="0"/>
              <a:t>ISCED </a:t>
            </a:r>
            <a:r>
              <a:rPr lang="en-US" dirty="0" err="1"/>
              <a:t>nivel</a:t>
            </a:r>
            <a:r>
              <a:rPr lang="en-US" dirty="0"/>
              <a:t> 4 – </a:t>
            </a:r>
            <a:r>
              <a:rPr lang="en-US" dirty="0" err="1"/>
              <a:t>Învăţământ</a:t>
            </a:r>
            <a:r>
              <a:rPr lang="en-US" dirty="0"/>
              <a:t> </a:t>
            </a:r>
            <a:r>
              <a:rPr lang="en-US" dirty="0" err="1" smtClean="0"/>
              <a:t>postliceal</a:t>
            </a:r>
            <a:endParaRPr lang="en-US" dirty="0"/>
          </a:p>
          <a:p>
            <a:pPr marL="0" indent="0">
              <a:buNone/>
            </a:pPr>
            <a:r>
              <a:rPr lang="en-US" dirty="0" err="1"/>
              <a:t>Învăţământ</a:t>
            </a:r>
            <a:r>
              <a:rPr lang="en-US" dirty="0"/>
              <a:t> </a:t>
            </a:r>
            <a:r>
              <a:rPr lang="en-US" dirty="0" smtClean="0"/>
              <a:t>superior</a:t>
            </a:r>
            <a:endParaRPr lang="ro-RO" dirty="0" smtClean="0"/>
          </a:p>
          <a:p>
            <a:r>
              <a:rPr lang="en-US" dirty="0" smtClean="0"/>
              <a:t>ISCED </a:t>
            </a:r>
            <a:r>
              <a:rPr lang="en-US" dirty="0" err="1"/>
              <a:t>nivel</a:t>
            </a:r>
            <a:r>
              <a:rPr lang="en-US" dirty="0"/>
              <a:t> 5 – </a:t>
            </a:r>
            <a:r>
              <a:rPr lang="en-US" dirty="0" err="1"/>
              <a:t>Învăţământ</a:t>
            </a:r>
            <a:r>
              <a:rPr lang="en-US" dirty="0"/>
              <a:t> superior de </a:t>
            </a:r>
            <a:r>
              <a:rPr lang="en-US" dirty="0" err="1"/>
              <a:t>scurtă</a:t>
            </a:r>
            <a:r>
              <a:rPr lang="en-US" dirty="0"/>
              <a:t> </a:t>
            </a:r>
            <a:r>
              <a:rPr lang="en-US" dirty="0" err="1"/>
              <a:t>durată</a:t>
            </a:r>
            <a:r>
              <a:rPr lang="en-US" dirty="0"/>
              <a:t> </a:t>
            </a:r>
            <a:endParaRPr lang="ro-RO" dirty="0" smtClean="0"/>
          </a:p>
          <a:p>
            <a:r>
              <a:rPr lang="en-US" dirty="0" smtClean="0"/>
              <a:t>ISCED </a:t>
            </a:r>
            <a:r>
              <a:rPr lang="en-US" dirty="0" err="1"/>
              <a:t>nivel</a:t>
            </a:r>
            <a:r>
              <a:rPr lang="en-US" dirty="0"/>
              <a:t> 6 – </a:t>
            </a:r>
            <a:r>
              <a:rPr lang="en-US" dirty="0" err="1"/>
              <a:t>Licenţă</a:t>
            </a:r>
            <a:r>
              <a:rPr lang="en-US" dirty="0"/>
              <a:t> </a:t>
            </a:r>
            <a:r>
              <a:rPr lang="en-US" dirty="0" err="1"/>
              <a:t>sau</a:t>
            </a:r>
            <a:r>
              <a:rPr lang="en-US" dirty="0"/>
              <a:t> </a:t>
            </a:r>
            <a:r>
              <a:rPr lang="en-US" dirty="0" err="1"/>
              <a:t>nivel</a:t>
            </a:r>
            <a:r>
              <a:rPr lang="en-US" dirty="0"/>
              <a:t> </a:t>
            </a:r>
            <a:r>
              <a:rPr lang="en-US" dirty="0" err="1" smtClean="0"/>
              <a:t>echivalent</a:t>
            </a:r>
            <a:endParaRPr lang="en-US" dirty="0"/>
          </a:p>
          <a:p>
            <a:r>
              <a:rPr lang="en-US" dirty="0"/>
              <a:t>ISCED </a:t>
            </a:r>
            <a:r>
              <a:rPr lang="en-US" dirty="0" err="1"/>
              <a:t>nivel</a:t>
            </a:r>
            <a:r>
              <a:rPr lang="en-US" dirty="0"/>
              <a:t> 7 – Master </a:t>
            </a:r>
            <a:r>
              <a:rPr lang="en-US" dirty="0" err="1"/>
              <a:t>sau</a:t>
            </a:r>
            <a:r>
              <a:rPr lang="en-US" dirty="0"/>
              <a:t> </a:t>
            </a:r>
            <a:r>
              <a:rPr lang="en-US" dirty="0" err="1"/>
              <a:t>nivel</a:t>
            </a:r>
            <a:r>
              <a:rPr lang="en-US" dirty="0"/>
              <a:t> </a:t>
            </a:r>
            <a:r>
              <a:rPr lang="en-US" dirty="0" err="1" smtClean="0"/>
              <a:t>echivalent</a:t>
            </a:r>
            <a:endParaRPr lang="en-US" dirty="0"/>
          </a:p>
          <a:p>
            <a:r>
              <a:rPr lang="es-ES" dirty="0"/>
              <a:t>ISCED nivel 8 – </a:t>
            </a:r>
            <a:r>
              <a:rPr lang="es-ES" dirty="0" err="1"/>
              <a:t>Doctorat</a:t>
            </a:r>
            <a:r>
              <a:rPr lang="es-ES" dirty="0"/>
              <a:t> </a:t>
            </a:r>
            <a:r>
              <a:rPr lang="es-ES" dirty="0" err="1"/>
              <a:t>sau</a:t>
            </a:r>
            <a:r>
              <a:rPr lang="es-ES" dirty="0"/>
              <a:t> nivel </a:t>
            </a:r>
            <a:r>
              <a:rPr lang="es-ES" dirty="0" err="1"/>
              <a:t>echivalent</a:t>
            </a:r>
            <a:endParaRPr lang="en-US" dirty="0"/>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0004147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524" y="1127206"/>
            <a:ext cx="9087163" cy="761979"/>
          </a:xfrm>
        </p:spPr>
        <p:txBody>
          <a:bodyPr>
            <a:noAutofit/>
          </a:bodyPr>
          <a:lstStyle/>
          <a:p>
            <a:pPr algn="ctr"/>
            <a:r>
              <a:rPr lang="ro-RO" dirty="0" smtClean="0"/>
              <a:t>NIVELURILE ISCED-F</a:t>
            </a:r>
            <a:endParaRPr lang="en-US" dirty="0"/>
          </a:p>
        </p:txBody>
      </p:sp>
      <p:sp>
        <p:nvSpPr>
          <p:cNvPr id="4" name="Content Placeholder 3"/>
          <p:cNvSpPr>
            <a:spLocks noGrp="1"/>
          </p:cNvSpPr>
          <p:nvPr>
            <p:ph sz="half" idx="2"/>
          </p:nvPr>
        </p:nvSpPr>
        <p:spPr>
          <a:xfrm>
            <a:off x="901620" y="2318401"/>
            <a:ext cx="9803761" cy="3608733"/>
          </a:xfrm>
        </p:spPr>
        <p:txBody>
          <a:bodyPr>
            <a:normAutofit/>
          </a:bodyPr>
          <a:lstStyle/>
          <a:p>
            <a:pPr algn="just"/>
            <a:r>
              <a:rPr lang="ro-RO" dirty="0" smtClean="0"/>
              <a:t>P</a:t>
            </a:r>
            <a:r>
              <a:rPr lang="en-US" dirty="0" err="1" smtClean="0"/>
              <a:t>eriodic</a:t>
            </a:r>
            <a:r>
              <a:rPr lang="en-US" dirty="0" smtClean="0"/>
              <a:t> </a:t>
            </a:r>
            <a:r>
              <a:rPr lang="en-US" dirty="0" err="1"/>
              <a:t>cadrul</a:t>
            </a:r>
            <a:r>
              <a:rPr lang="en-US" dirty="0"/>
              <a:t> </a:t>
            </a:r>
            <a:r>
              <a:rPr lang="en-US" dirty="0" err="1"/>
              <a:t>este</a:t>
            </a:r>
            <a:r>
              <a:rPr lang="en-US" dirty="0"/>
              <a:t> </a:t>
            </a:r>
            <a:r>
              <a:rPr lang="en-US" dirty="0" err="1"/>
              <a:t>actualizat</a:t>
            </a:r>
            <a:r>
              <a:rPr lang="en-US" dirty="0"/>
              <a:t> pentru a </a:t>
            </a:r>
            <a:r>
              <a:rPr lang="en-US" dirty="0" err="1"/>
              <a:t>prinde</a:t>
            </a:r>
            <a:r>
              <a:rPr lang="en-US" dirty="0"/>
              <a:t> </a:t>
            </a:r>
            <a:r>
              <a:rPr lang="en-US" dirty="0" err="1"/>
              <a:t>mai</a:t>
            </a:r>
            <a:r>
              <a:rPr lang="en-US" dirty="0"/>
              <a:t> bine </a:t>
            </a:r>
            <a:r>
              <a:rPr lang="en-US" dirty="0" err="1"/>
              <a:t>evoluţiile</a:t>
            </a:r>
            <a:r>
              <a:rPr lang="en-US" dirty="0"/>
              <a:t> </a:t>
            </a:r>
            <a:r>
              <a:rPr lang="en-US" dirty="0" err="1"/>
              <a:t>înregistrate</a:t>
            </a:r>
            <a:r>
              <a:rPr lang="en-US" dirty="0"/>
              <a:t> de </a:t>
            </a:r>
            <a:r>
              <a:rPr lang="en-US" dirty="0" err="1"/>
              <a:t>sistemele</a:t>
            </a:r>
            <a:r>
              <a:rPr lang="en-US" dirty="0"/>
              <a:t> de </a:t>
            </a:r>
            <a:r>
              <a:rPr lang="en-US" dirty="0" err="1"/>
              <a:t>educaţie</a:t>
            </a:r>
            <a:r>
              <a:rPr lang="en-US" dirty="0"/>
              <a:t> din </a:t>
            </a:r>
            <a:r>
              <a:rPr lang="en-US" dirty="0" err="1"/>
              <a:t>întreaga</a:t>
            </a:r>
            <a:r>
              <a:rPr lang="en-US" dirty="0"/>
              <a:t> </a:t>
            </a:r>
            <a:r>
              <a:rPr lang="en-US" dirty="0" err="1"/>
              <a:t>lume</a:t>
            </a:r>
            <a:r>
              <a:rPr lang="en-US" dirty="0"/>
              <a:t>.</a:t>
            </a:r>
            <a:r>
              <a:rPr lang="ro-RO" dirty="0"/>
              <a:t> </a:t>
            </a:r>
            <a:endParaRPr lang="ro-RO" dirty="0" smtClean="0"/>
          </a:p>
          <a:p>
            <a:pPr lvl="1"/>
            <a:r>
              <a:rPr lang="ro-RO" dirty="0" smtClean="0"/>
              <a:t>Ultima </a:t>
            </a:r>
            <a:r>
              <a:rPr lang="ro-RO" dirty="0"/>
              <a:t>actualizare – 2013. </a:t>
            </a:r>
            <a:endParaRPr lang="ro-RO" dirty="0" smtClean="0"/>
          </a:p>
          <a:p>
            <a:r>
              <a:rPr lang="ro-RO" dirty="0"/>
              <a:t>Structură ierarhizată </a:t>
            </a:r>
            <a:r>
              <a:rPr lang="ro-RO" dirty="0" smtClean="0"/>
              <a:t>arborescentă: </a:t>
            </a:r>
            <a:endParaRPr lang="ro-RO" dirty="0"/>
          </a:p>
          <a:p>
            <a:pPr lvl="1"/>
            <a:r>
              <a:rPr lang="ro-RO" dirty="0" smtClean="0"/>
              <a:t>Domeniu larg (2 cifre)</a:t>
            </a:r>
            <a:endParaRPr lang="ro-RO" dirty="0"/>
          </a:p>
          <a:p>
            <a:pPr lvl="1"/>
            <a:r>
              <a:rPr lang="ro-RO" dirty="0" smtClean="0"/>
              <a:t>Domeniu restrâns (3 </a:t>
            </a:r>
            <a:r>
              <a:rPr lang="ro-RO" dirty="0"/>
              <a:t>cifre)</a:t>
            </a:r>
          </a:p>
          <a:p>
            <a:pPr lvl="1"/>
            <a:r>
              <a:rPr lang="ro-RO" dirty="0" smtClean="0"/>
              <a:t>Domeniu detaliat (4 </a:t>
            </a:r>
            <a:r>
              <a:rPr lang="ro-RO" dirty="0"/>
              <a:t>cifre</a:t>
            </a:r>
            <a:r>
              <a:rPr lang="ro-RO" dirty="0" smtClean="0"/>
              <a:t>)</a:t>
            </a:r>
            <a:endParaRPr lang="en-US" dirty="0" smtClean="0"/>
          </a:p>
          <a:p>
            <a:pPr lvl="1"/>
            <a:r>
              <a:rPr lang="en-US" dirty="0" err="1" smtClean="0"/>
              <a:t>Specializ</a:t>
            </a:r>
            <a:r>
              <a:rPr lang="ro-RO" dirty="0" smtClean="0"/>
              <a:t>ă</a:t>
            </a:r>
            <a:r>
              <a:rPr lang="en-US" dirty="0" smtClean="0"/>
              <a:t>rile (</a:t>
            </a:r>
            <a:r>
              <a:rPr lang="en-US" dirty="0" err="1" smtClean="0"/>
              <a:t>codate</a:t>
            </a:r>
            <a:r>
              <a:rPr lang="en-US" dirty="0" smtClean="0"/>
              <a:t>- </a:t>
            </a:r>
            <a:r>
              <a:rPr lang="en-US" dirty="0" err="1" smtClean="0"/>
              <a:t>pe</a:t>
            </a:r>
            <a:r>
              <a:rPr lang="en-US" dirty="0" smtClean="0"/>
              <a:t> </a:t>
            </a:r>
            <a:r>
              <a:rPr lang="en-US" dirty="0" err="1" smtClean="0"/>
              <a:t>universitate</a:t>
            </a:r>
            <a:r>
              <a:rPr lang="en-US" dirty="0" smtClean="0"/>
              <a:t>)</a:t>
            </a:r>
            <a:endParaRPr lang="ro-RO" dirty="0"/>
          </a:p>
          <a:p>
            <a:endParaRPr lang="ro-RO" dirty="0"/>
          </a:p>
          <a:p>
            <a:endParaRPr lang="en-US" dirty="0"/>
          </a:p>
        </p:txBody>
      </p:sp>
      <p:sp>
        <p:nvSpPr>
          <p:cNvPr id="5" name="Slide Number Placeholder 4"/>
          <p:cNvSpPr>
            <a:spLocks noGrp="1"/>
          </p:cNvSpPr>
          <p:nvPr>
            <p:ph type="sldNum" sz="quarter" idx="12"/>
          </p:nvPr>
        </p:nvSpPr>
        <p:spPr/>
        <p:txBody>
          <a:bodyPr/>
          <a:lstStyle/>
          <a:p>
            <a:fld id="{9E50D555-AD09-4184-8F27-884809BFB095}" type="slidenum">
              <a:rPr lang="en-US" smtClean="0"/>
              <a:t>12</a:t>
            </a:fld>
            <a:endParaRPr lang="en-US"/>
          </a:p>
        </p:txBody>
      </p:sp>
    </p:spTree>
    <p:extLst>
      <p:ext uri="{BB962C8B-B14F-4D97-AF65-F5344CB8AC3E}">
        <p14:creationId xmlns:p14="http://schemas.microsoft.com/office/powerpoint/2010/main" val="2557875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2278" y="999179"/>
            <a:ext cx="8657054" cy="947213"/>
          </a:xfrm>
        </p:spPr>
        <p:txBody>
          <a:bodyPr>
            <a:normAutofit/>
          </a:bodyPr>
          <a:lstStyle/>
          <a:p>
            <a:pPr algn="ctr"/>
            <a:r>
              <a:rPr lang="ro-RO" dirty="0" smtClean="0"/>
              <a:t>ISCED-F – SISTEM TAXONOMIC</a:t>
            </a:r>
            <a:endParaRPr lang="en-US" dirty="0"/>
          </a:p>
        </p:txBody>
      </p:sp>
      <p:sp>
        <p:nvSpPr>
          <p:cNvPr id="5" name="Slide Number Placeholder 4"/>
          <p:cNvSpPr>
            <a:spLocks noGrp="1"/>
          </p:cNvSpPr>
          <p:nvPr>
            <p:ph type="sldNum" sz="quarter" idx="12"/>
          </p:nvPr>
        </p:nvSpPr>
        <p:spPr/>
        <p:txBody>
          <a:bodyPr/>
          <a:lstStyle/>
          <a:p>
            <a:fld id="{9E50D555-AD09-4184-8F27-884809BFB095}" type="slidenum">
              <a:rPr lang="en-US" smtClean="0"/>
              <a:t>13</a:t>
            </a:fld>
            <a:endParaRPr lang="en-US"/>
          </a:p>
        </p:txBody>
      </p:sp>
      <p:grpSp>
        <p:nvGrpSpPr>
          <p:cNvPr id="9" name="Group 8"/>
          <p:cNvGrpSpPr/>
          <p:nvPr/>
        </p:nvGrpSpPr>
        <p:grpSpPr>
          <a:xfrm>
            <a:off x="2167218" y="2420904"/>
            <a:ext cx="5147982" cy="3584035"/>
            <a:chOff x="838751" y="2761759"/>
            <a:chExt cx="4520096" cy="2385405"/>
          </a:xfrm>
        </p:grpSpPr>
        <p:sp>
          <p:nvSpPr>
            <p:cNvPr id="10" name="Freeform 9"/>
            <p:cNvSpPr/>
            <p:nvPr/>
          </p:nvSpPr>
          <p:spPr>
            <a:xfrm>
              <a:off x="4348840" y="3879127"/>
              <a:ext cx="91440" cy="151875"/>
            </a:xfrm>
            <a:custGeom>
              <a:avLst/>
              <a:gdLst/>
              <a:ahLst/>
              <a:cxnLst/>
              <a:rect l="0" t="0" r="0" b="0"/>
              <a:pathLst>
                <a:path>
                  <a:moveTo>
                    <a:pt x="45720" y="0"/>
                  </a:moveTo>
                  <a:lnTo>
                    <a:pt x="45720" y="15187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1" name="Freeform 10"/>
            <p:cNvSpPr/>
            <p:nvPr/>
          </p:nvSpPr>
          <p:spPr>
            <a:xfrm>
              <a:off x="3400139" y="3245108"/>
              <a:ext cx="994421" cy="151875"/>
            </a:xfrm>
            <a:custGeom>
              <a:avLst/>
              <a:gdLst/>
              <a:ahLst/>
              <a:cxnLst/>
              <a:rect l="0" t="0" r="0" b="0"/>
              <a:pathLst>
                <a:path>
                  <a:moveTo>
                    <a:pt x="0" y="0"/>
                  </a:moveTo>
                  <a:lnTo>
                    <a:pt x="0" y="76540"/>
                  </a:lnTo>
                  <a:lnTo>
                    <a:pt x="994421" y="76540"/>
                  </a:lnTo>
                  <a:lnTo>
                    <a:pt x="994421" y="15187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 name="Freeform 11"/>
            <p:cNvSpPr/>
            <p:nvPr/>
          </p:nvSpPr>
          <p:spPr>
            <a:xfrm>
              <a:off x="2405718" y="3879127"/>
              <a:ext cx="662947" cy="151875"/>
            </a:xfrm>
            <a:custGeom>
              <a:avLst/>
              <a:gdLst/>
              <a:ahLst/>
              <a:cxnLst/>
              <a:rect l="0" t="0" r="0" b="0"/>
              <a:pathLst>
                <a:path>
                  <a:moveTo>
                    <a:pt x="0" y="0"/>
                  </a:moveTo>
                  <a:lnTo>
                    <a:pt x="0" y="76540"/>
                  </a:lnTo>
                  <a:lnTo>
                    <a:pt x="662947" y="76540"/>
                  </a:lnTo>
                  <a:lnTo>
                    <a:pt x="662947" y="15187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3" name="Freeform 12"/>
            <p:cNvSpPr/>
            <p:nvPr/>
          </p:nvSpPr>
          <p:spPr>
            <a:xfrm>
              <a:off x="1742771" y="4513146"/>
              <a:ext cx="662947" cy="151875"/>
            </a:xfrm>
            <a:custGeom>
              <a:avLst/>
              <a:gdLst/>
              <a:ahLst/>
              <a:cxnLst/>
              <a:rect l="0" t="0" r="0" b="0"/>
              <a:pathLst>
                <a:path>
                  <a:moveTo>
                    <a:pt x="0" y="0"/>
                  </a:moveTo>
                  <a:lnTo>
                    <a:pt x="0" y="76540"/>
                  </a:lnTo>
                  <a:lnTo>
                    <a:pt x="662947" y="76540"/>
                  </a:lnTo>
                  <a:lnTo>
                    <a:pt x="662947" y="15187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4" name="Freeform 13"/>
            <p:cNvSpPr/>
            <p:nvPr/>
          </p:nvSpPr>
          <p:spPr>
            <a:xfrm>
              <a:off x="1079823" y="4513146"/>
              <a:ext cx="662947" cy="151875"/>
            </a:xfrm>
            <a:custGeom>
              <a:avLst/>
              <a:gdLst/>
              <a:ahLst/>
              <a:cxnLst/>
              <a:rect l="0" t="0" r="0" b="0"/>
              <a:pathLst>
                <a:path>
                  <a:moveTo>
                    <a:pt x="662947" y="0"/>
                  </a:moveTo>
                  <a:lnTo>
                    <a:pt x="662947" y="76540"/>
                  </a:lnTo>
                  <a:lnTo>
                    <a:pt x="0" y="76540"/>
                  </a:lnTo>
                  <a:lnTo>
                    <a:pt x="0" y="15187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5" name="Freeform 14"/>
            <p:cNvSpPr/>
            <p:nvPr/>
          </p:nvSpPr>
          <p:spPr>
            <a:xfrm>
              <a:off x="1742771" y="3879127"/>
              <a:ext cx="662947" cy="151875"/>
            </a:xfrm>
            <a:custGeom>
              <a:avLst/>
              <a:gdLst/>
              <a:ahLst/>
              <a:cxnLst/>
              <a:rect l="0" t="0" r="0" b="0"/>
              <a:pathLst>
                <a:path>
                  <a:moveTo>
                    <a:pt x="662947" y="0"/>
                  </a:moveTo>
                  <a:lnTo>
                    <a:pt x="662947" y="76540"/>
                  </a:lnTo>
                  <a:lnTo>
                    <a:pt x="0" y="76540"/>
                  </a:lnTo>
                  <a:lnTo>
                    <a:pt x="0" y="15187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6" name="Freeform 15"/>
            <p:cNvSpPr/>
            <p:nvPr/>
          </p:nvSpPr>
          <p:spPr>
            <a:xfrm>
              <a:off x="2405718" y="3245108"/>
              <a:ext cx="994421" cy="151875"/>
            </a:xfrm>
            <a:custGeom>
              <a:avLst/>
              <a:gdLst/>
              <a:ahLst/>
              <a:cxnLst/>
              <a:rect l="0" t="0" r="0" b="0"/>
              <a:pathLst>
                <a:path>
                  <a:moveTo>
                    <a:pt x="994421" y="0"/>
                  </a:moveTo>
                  <a:lnTo>
                    <a:pt x="994421" y="76540"/>
                  </a:lnTo>
                  <a:lnTo>
                    <a:pt x="0" y="76540"/>
                  </a:lnTo>
                  <a:lnTo>
                    <a:pt x="0" y="15187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7" name="Oval 16"/>
            <p:cNvSpPr/>
            <p:nvPr/>
          </p:nvSpPr>
          <p:spPr>
            <a:xfrm>
              <a:off x="3159067" y="2762965"/>
              <a:ext cx="482143" cy="482143"/>
            </a:xfrm>
            <a:prstGeom prst="ellipse">
              <a:avLst/>
            </a:prstGeom>
            <a:solidFill>
              <a:schemeClr val="accent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8" name="Freeform 17"/>
            <p:cNvSpPr/>
            <p:nvPr/>
          </p:nvSpPr>
          <p:spPr>
            <a:xfrm>
              <a:off x="3641211" y="2761759"/>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o-RO" sz="1300" kern="1200" dirty="0"/>
                <a:t>ISCED</a:t>
              </a:r>
              <a:endParaRPr lang="en-US" sz="1300" kern="1200" dirty="0"/>
            </a:p>
          </p:txBody>
        </p:sp>
        <p:sp>
          <p:nvSpPr>
            <p:cNvPr id="19" name="Oval 18"/>
            <p:cNvSpPr/>
            <p:nvPr/>
          </p:nvSpPr>
          <p:spPr>
            <a:xfrm>
              <a:off x="2164646" y="3396983"/>
              <a:ext cx="482143" cy="48214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Freeform 19"/>
            <p:cNvSpPr/>
            <p:nvPr/>
          </p:nvSpPr>
          <p:spPr>
            <a:xfrm>
              <a:off x="2646790" y="3395778"/>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o-RO" sz="1300" kern="1200" dirty="0" smtClean="0"/>
                <a:t>Domeniu larg (</a:t>
              </a:r>
              <a:r>
                <a:rPr lang="en-US" sz="1300" dirty="0"/>
                <a:t>1</a:t>
              </a:r>
              <a:r>
                <a:rPr lang="ro-RO" sz="1300" kern="1200" dirty="0" smtClean="0"/>
                <a:t>) </a:t>
              </a:r>
              <a:endParaRPr lang="en-US" sz="1300" kern="1200" dirty="0"/>
            </a:p>
          </p:txBody>
        </p:sp>
        <p:sp>
          <p:nvSpPr>
            <p:cNvPr id="21" name="Oval 20"/>
            <p:cNvSpPr/>
            <p:nvPr/>
          </p:nvSpPr>
          <p:spPr>
            <a:xfrm>
              <a:off x="1501699" y="4031002"/>
              <a:ext cx="482143" cy="48214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Freeform 21"/>
            <p:cNvSpPr/>
            <p:nvPr/>
          </p:nvSpPr>
          <p:spPr>
            <a:xfrm>
              <a:off x="1983842" y="4029797"/>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o-RO" sz="1300" kern="1200" dirty="0" smtClean="0"/>
                <a:t>Domeniu restrâns</a:t>
              </a:r>
              <a:r>
                <a:rPr lang="en-US" sz="1300" kern="1200" dirty="0" smtClean="0"/>
                <a:t> 1</a:t>
              </a:r>
              <a:endParaRPr lang="en-US" sz="1300" kern="1200" dirty="0"/>
            </a:p>
          </p:txBody>
        </p:sp>
        <p:sp>
          <p:nvSpPr>
            <p:cNvPr id="23" name="Oval 22"/>
            <p:cNvSpPr/>
            <p:nvPr/>
          </p:nvSpPr>
          <p:spPr>
            <a:xfrm>
              <a:off x="838751" y="4665021"/>
              <a:ext cx="482143" cy="48214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Freeform 23"/>
            <p:cNvSpPr/>
            <p:nvPr/>
          </p:nvSpPr>
          <p:spPr>
            <a:xfrm>
              <a:off x="1320895" y="4663816"/>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o-RO" sz="1300" kern="1200" dirty="0"/>
                <a:t>Domeniu </a:t>
              </a:r>
              <a:r>
                <a:rPr lang="ro-RO" sz="1300" kern="1200" dirty="0" smtClean="0"/>
                <a:t>detaliat</a:t>
              </a:r>
              <a:r>
                <a:rPr lang="en-US" sz="1300" kern="1200" dirty="0" smtClean="0"/>
                <a:t> 1</a:t>
              </a:r>
              <a:endParaRPr lang="en-US" sz="1300" kern="1200" dirty="0"/>
            </a:p>
          </p:txBody>
        </p:sp>
        <p:sp>
          <p:nvSpPr>
            <p:cNvPr id="25" name="Oval 24"/>
            <p:cNvSpPr/>
            <p:nvPr/>
          </p:nvSpPr>
          <p:spPr>
            <a:xfrm>
              <a:off x="2164646" y="4665021"/>
              <a:ext cx="482143" cy="48214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Freeform 25"/>
            <p:cNvSpPr/>
            <p:nvPr/>
          </p:nvSpPr>
          <p:spPr>
            <a:xfrm>
              <a:off x="2646790" y="4663816"/>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o-RO" sz="1300" kern="1200" dirty="0"/>
                <a:t>Domeniu </a:t>
              </a:r>
              <a:r>
                <a:rPr lang="ro-RO" sz="1300" kern="1200" dirty="0" smtClean="0"/>
                <a:t>detaliat</a:t>
              </a:r>
              <a:r>
                <a:rPr lang="en-US" sz="1300" kern="1200" dirty="0" smtClean="0"/>
                <a:t> </a:t>
              </a:r>
            </a:p>
            <a:p>
              <a:pPr lvl="0" algn="ctr" defTabSz="577850">
                <a:lnSpc>
                  <a:spcPct val="90000"/>
                </a:lnSpc>
                <a:spcBef>
                  <a:spcPct val="0"/>
                </a:spcBef>
                <a:spcAft>
                  <a:spcPct val="35000"/>
                </a:spcAft>
              </a:pPr>
              <a:r>
                <a:rPr lang="en-US" sz="1300" kern="1200" dirty="0" smtClean="0"/>
                <a:t>143 </a:t>
              </a:r>
              <a:endParaRPr lang="en-US" sz="1300" kern="1200" dirty="0"/>
            </a:p>
          </p:txBody>
        </p:sp>
        <p:sp>
          <p:nvSpPr>
            <p:cNvPr id="27" name="Oval 26"/>
            <p:cNvSpPr/>
            <p:nvPr/>
          </p:nvSpPr>
          <p:spPr>
            <a:xfrm>
              <a:off x="2827594" y="4031002"/>
              <a:ext cx="482143" cy="48214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8" name="Freeform 27"/>
            <p:cNvSpPr/>
            <p:nvPr/>
          </p:nvSpPr>
          <p:spPr>
            <a:xfrm>
              <a:off x="3309737" y="4029797"/>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o-RO" sz="1300" kern="1200" dirty="0" smtClean="0"/>
                <a:t>Domeniu restrâns</a:t>
              </a:r>
              <a:endParaRPr lang="en-US" sz="1300" kern="1200" dirty="0"/>
            </a:p>
          </p:txBody>
        </p:sp>
        <p:sp>
          <p:nvSpPr>
            <p:cNvPr id="29" name="Oval 28"/>
            <p:cNvSpPr/>
            <p:nvPr/>
          </p:nvSpPr>
          <p:spPr>
            <a:xfrm>
              <a:off x="4153489" y="3396983"/>
              <a:ext cx="482143" cy="48214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0" name="Freeform 29"/>
            <p:cNvSpPr/>
            <p:nvPr/>
          </p:nvSpPr>
          <p:spPr>
            <a:xfrm>
              <a:off x="4635632" y="3395778"/>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o-RO" sz="1300" kern="1200" dirty="0" smtClean="0"/>
                <a:t>Domeniu larg (</a:t>
              </a:r>
              <a:r>
                <a:rPr lang="en-US" sz="1300" dirty="0" smtClean="0"/>
                <a:t>10</a:t>
              </a:r>
              <a:r>
                <a:rPr lang="ro-RO" sz="1300" kern="1200" dirty="0" smtClean="0"/>
                <a:t>)</a:t>
              </a:r>
              <a:endParaRPr lang="en-US" sz="1300" kern="1200" dirty="0"/>
            </a:p>
          </p:txBody>
        </p:sp>
        <p:sp>
          <p:nvSpPr>
            <p:cNvPr id="31" name="Oval 30"/>
            <p:cNvSpPr/>
            <p:nvPr/>
          </p:nvSpPr>
          <p:spPr>
            <a:xfrm>
              <a:off x="4153489" y="4031002"/>
              <a:ext cx="482143" cy="48214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2" name="Freeform 31"/>
            <p:cNvSpPr/>
            <p:nvPr/>
          </p:nvSpPr>
          <p:spPr>
            <a:xfrm>
              <a:off x="4635632" y="4029797"/>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o-RO" sz="1300" kern="1200" dirty="0" smtClean="0"/>
                <a:t>Domeniu restrâns</a:t>
              </a:r>
              <a:r>
                <a:rPr lang="en-US" sz="1300" kern="1200" dirty="0" smtClean="0"/>
                <a:t>-52</a:t>
              </a:r>
              <a:endParaRPr lang="en-US" sz="1300" kern="1200" dirty="0"/>
            </a:p>
          </p:txBody>
        </p:sp>
      </p:grpSp>
    </p:spTree>
    <p:extLst>
      <p:ext uri="{BB962C8B-B14F-4D97-AF65-F5344CB8AC3E}">
        <p14:creationId xmlns:p14="http://schemas.microsoft.com/office/powerpoint/2010/main" val="3237658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4148" y="1164776"/>
            <a:ext cx="9717497" cy="733035"/>
          </a:xfrm>
        </p:spPr>
        <p:txBody>
          <a:bodyPr>
            <a:noAutofit/>
          </a:bodyPr>
          <a:lstStyle/>
          <a:p>
            <a:pPr algn="ctr"/>
            <a:r>
              <a:rPr lang="ro-RO" sz="2800" dirty="0" smtClean="0"/>
              <a:t>NOMENCLATORUL </a:t>
            </a:r>
            <a:r>
              <a:rPr lang="en-US" sz="2800" dirty="0" smtClean="0"/>
              <a:t>DOMENIILOR ŞI AL SPECIALIZĂRILOR/</a:t>
            </a:r>
            <a:r>
              <a:rPr lang="ro-RO" sz="2800" dirty="0" smtClean="0"/>
              <a:t> </a:t>
            </a:r>
            <a:br>
              <a:rPr lang="ro-RO" sz="2800" dirty="0" smtClean="0"/>
            </a:br>
            <a:r>
              <a:rPr lang="en-US" sz="2800" dirty="0" smtClean="0"/>
              <a:t>PROGRAMELOR DE STUDII UNIVERSITARE</a:t>
            </a:r>
            <a:r>
              <a:rPr lang="ro-RO" sz="2800" dirty="0" smtClean="0"/>
              <a:t> </a:t>
            </a:r>
            <a:r>
              <a:rPr lang="en-US" sz="2800" dirty="0" smtClean="0"/>
              <a:t>HG/</a:t>
            </a:r>
            <a:r>
              <a:rPr lang="ro-RO" sz="2800" dirty="0" smtClean="0"/>
              <a:t> 2018-2019</a:t>
            </a:r>
            <a:endParaRPr lang="en-US" sz="2800" dirty="0"/>
          </a:p>
        </p:txBody>
      </p:sp>
      <p:graphicFrame>
        <p:nvGraphicFramePr>
          <p:cNvPr id="5" name="Content Placeholder 4"/>
          <p:cNvGraphicFramePr>
            <a:graphicFrameLocks noGrp="1"/>
          </p:cNvGraphicFramePr>
          <p:nvPr>
            <p:ph idx="1"/>
            <p:extLst/>
          </p:nvPr>
        </p:nvGraphicFramePr>
        <p:xfrm>
          <a:off x="1949993" y="2829464"/>
          <a:ext cx="6214643" cy="2118360"/>
        </p:xfrm>
        <a:graphic>
          <a:graphicData uri="http://schemas.openxmlformats.org/drawingml/2006/table">
            <a:tbl>
              <a:tblPr firstRow="1" bandRow="1">
                <a:tableStyleId>{5C22544A-7EE6-4342-B048-85BDC9FD1C3A}</a:tableStyleId>
              </a:tblPr>
              <a:tblGrid>
                <a:gridCol w="4299578">
                  <a:extLst>
                    <a:ext uri="{9D8B030D-6E8A-4147-A177-3AD203B41FA5}">
                      <a16:colId xmlns:a16="http://schemas.microsoft.com/office/drawing/2014/main" val="3264278042"/>
                    </a:ext>
                  </a:extLst>
                </a:gridCol>
                <a:gridCol w="1915065">
                  <a:extLst>
                    <a:ext uri="{9D8B030D-6E8A-4147-A177-3AD203B41FA5}">
                      <a16:colId xmlns:a16="http://schemas.microsoft.com/office/drawing/2014/main" val="2002089020"/>
                    </a:ext>
                  </a:extLst>
                </a:gridCol>
              </a:tblGrid>
              <a:tr h="167791">
                <a:tc>
                  <a:txBody>
                    <a:bodyPr/>
                    <a:lstStyle/>
                    <a:p>
                      <a:pPr algn="ctr"/>
                      <a:r>
                        <a:rPr lang="ro-RO" dirty="0" smtClean="0"/>
                        <a:t>Categorie</a:t>
                      </a:r>
                      <a:endParaRPr lang="en-US" dirty="0"/>
                    </a:p>
                  </a:txBody>
                  <a:tcPr/>
                </a:tc>
                <a:tc>
                  <a:txBody>
                    <a:bodyPr/>
                    <a:lstStyle/>
                    <a:p>
                      <a:pPr algn="ctr"/>
                      <a:r>
                        <a:rPr lang="ro-RO" dirty="0" smtClean="0"/>
                        <a:t>Număr total</a:t>
                      </a:r>
                      <a:endParaRPr lang="en-US" dirty="0"/>
                    </a:p>
                  </a:txBody>
                  <a:tcPr/>
                </a:tc>
                <a:extLst>
                  <a:ext uri="{0D108BD9-81ED-4DB2-BD59-A6C34878D82A}">
                    <a16:rowId xmlns:a16="http://schemas.microsoft.com/office/drawing/2014/main" val="1924465867"/>
                  </a:ext>
                </a:extLst>
              </a:tr>
              <a:tr h="370840">
                <a:tc>
                  <a:txBody>
                    <a:bodyPr/>
                    <a:lstStyle/>
                    <a:p>
                      <a:r>
                        <a:rPr lang="ro-RO" dirty="0" smtClean="0"/>
                        <a:t>Domeniu fundamental</a:t>
                      </a:r>
                      <a:endParaRPr lang="en-US" dirty="0"/>
                    </a:p>
                  </a:txBody>
                  <a:tcPr/>
                </a:tc>
                <a:tc>
                  <a:txBody>
                    <a:bodyPr/>
                    <a:lstStyle/>
                    <a:p>
                      <a:pPr algn="ctr"/>
                      <a:r>
                        <a:rPr lang="ro-RO" dirty="0" smtClean="0"/>
                        <a:t>6</a:t>
                      </a:r>
                      <a:endParaRPr lang="en-US" dirty="0"/>
                    </a:p>
                  </a:txBody>
                  <a:tcPr/>
                </a:tc>
                <a:extLst>
                  <a:ext uri="{0D108BD9-81ED-4DB2-BD59-A6C34878D82A}">
                    <a16:rowId xmlns:a16="http://schemas.microsoft.com/office/drawing/2014/main" val="2498615709"/>
                  </a:ext>
                </a:extLst>
              </a:tr>
              <a:tr h="370840">
                <a:tc>
                  <a:txBody>
                    <a:bodyPr/>
                    <a:lstStyle/>
                    <a:p>
                      <a:r>
                        <a:rPr lang="ro-RO" dirty="0" smtClean="0"/>
                        <a:t>Ramură de știință</a:t>
                      </a:r>
                      <a:endParaRPr lang="en-US" dirty="0"/>
                    </a:p>
                  </a:txBody>
                  <a:tcPr/>
                </a:tc>
                <a:tc>
                  <a:txBody>
                    <a:bodyPr/>
                    <a:lstStyle/>
                    <a:p>
                      <a:pPr algn="ctr"/>
                      <a:r>
                        <a:rPr lang="ro-RO" dirty="0" smtClean="0"/>
                        <a:t>34</a:t>
                      </a:r>
                      <a:endParaRPr lang="en-US" dirty="0"/>
                    </a:p>
                  </a:txBody>
                  <a:tcPr/>
                </a:tc>
                <a:extLst>
                  <a:ext uri="{0D108BD9-81ED-4DB2-BD59-A6C34878D82A}">
                    <a16:rowId xmlns:a16="http://schemas.microsoft.com/office/drawing/2014/main" val="3351982601"/>
                  </a:ext>
                </a:extLst>
              </a:tr>
              <a:tr h="370840">
                <a:tc>
                  <a:txBody>
                    <a:bodyPr/>
                    <a:lstStyle/>
                    <a:p>
                      <a:r>
                        <a:rPr lang="ro-RO" dirty="0" smtClean="0"/>
                        <a:t>Domeniu de</a:t>
                      </a:r>
                      <a:r>
                        <a:rPr lang="ro-RO" baseline="0" dirty="0" smtClean="0"/>
                        <a:t> studii universitare doctorat/masterat</a:t>
                      </a:r>
                      <a:endParaRPr lang="en-US" dirty="0"/>
                    </a:p>
                  </a:txBody>
                  <a:tcPr/>
                </a:tc>
                <a:tc>
                  <a:txBody>
                    <a:bodyPr/>
                    <a:lstStyle/>
                    <a:p>
                      <a:pPr algn="ctr"/>
                      <a:r>
                        <a:rPr lang="ro-RO" dirty="0" smtClean="0"/>
                        <a:t>78</a:t>
                      </a:r>
                      <a:endParaRPr lang="en-US" dirty="0"/>
                    </a:p>
                  </a:txBody>
                  <a:tcPr/>
                </a:tc>
                <a:extLst>
                  <a:ext uri="{0D108BD9-81ED-4DB2-BD59-A6C34878D82A}">
                    <a16:rowId xmlns:a16="http://schemas.microsoft.com/office/drawing/2014/main" val="211698329"/>
                  </a:ext>
                </a:extLst>
              </a:tr>
              <a:tr h="370840">
                <a:tc>
                  <a:txBody>
                    <a:bodyPr/>
                    <a:lstStyle/>
                    <a:p>
                      <a:r>
                        <a:rPr lang="ro-RO" dirty="0" smtClean="0"/>
                        <a:t>Domeniu de</a:t>
                      </a:r>
                      <a:r>
                        <a:rPr lang="ro-RO" baseline="0" dirty="0" smtClean="0"/>
                        <a:t> studii universitare licență</a:t>
                      </a:r>
                      <a:endParaRPr lang="en-US" dirty="0"/>
                    </a:p>
                  </a:txBody>
                  <a:tcPr/>
                </a:tc>
                <a:tc>
                  <a:txBody>
                    <a:bodyPr/>
                    <a:lstStyle/>
                    <a:p>
                      <a:pPr algn="ctr"/>
                      <a:r>
                        <a:rPr lang="ro-RO" dirty="0" smtClean="0"/>
                        <a:t>86</a:t>
                      </a:r>
                      <a:endParaRPr lang="en-US" dirty="0"/>
                    </a:p>
                  </a:txBody>
                  <a:tcPr/>
                </a:tc>
                <a:extLst>
                  <a:ext uri="{0D108BD9-81ED-4DB2-BD59-A6C34878D82A}">
                    <a16:rowId xmlns:a16="http://schemas.microsoft.com/office/drawing/2014/main" val="1109842073"/>
                  </a:ext>
                </a:extLst>
              </a:tr>
            </a:tbl>
          </a:graphicData>
        </a:graphic>
      </p:graphicFrame>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9843771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6306" y="996833"/>
            <a:ext cx="8788304" cy="898175"/>
          </a:xfrm>
        </p:spPr>
        <p:txBody>
          <a:bodyPr>
            <a:normAutofit/>
          </a:bodyPr>
          <a:lstStyle/>
          <a:p>
            <a:pPr algn="ctr"/>
            <a:r>
              <a:rPr lang="ro-RO" sz="3000" dirty="0" smtClean="0"/>
              <a:t>CORELAREA ISCED F 2013 CU DOMENIILE DIN ROMÂNIA</a:t>
            </a:r>
            <a:endParaRPr lang="en-US" sz="3000" dirty="0"/>
          </a:p>
        </p:txBody>
      </p:sp>
      <p:sp>
        <p:nvSpPr>
          <p:cNvPr id="4" name="Rectangle 3"/>
          <p:cNvSpPr/>
          <p:nvPr/>
        </p:nvSpPr>
        <p:spPr>
          <a:xfrm>
            <a:off x="3113809" y="2707683"/>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smtClean="0">
                <a:ln>
                  <a:noFill/>
                </a:ln>
                <a:solidFill>
                  <a:prstClr val="white"/>
                </a:solidFill>
                <a:effectLst/>
                <a:uLnTx/>
                <a:uFillTx/>
                <a:latin typeface="Calibri" panose="020F0502020204030204"/>
                <a:ea typeface="+mn-ea"/>
                <a:cs typeface="+mn-cs"/>
              </a:rPr>
              <a:t>Domenii fundamentale (10)</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p:cNvSpPr/>
          <p:nvPr/>
        </p:nvSpPr>
        <p:spPr>
          <a:xfrm>
            <a:off x="6298969" y="2707683"/>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smtClean="0">
                <a:ln>
                  <a:noFill/>
                </a:ln>
                <a:solidFill>
                  <a:prstClr val="white"/>
                </a:solidFill>
                <a:effectLst/>
                <a:uLnTx/>
                <a:uFillTx/>
                <a:latin typeface="Calibri" panose="020F0502020204030204"/>
                <a:ea typeface="+mn-ea"/>
                <a:cs typeface="+mn-cs"/>
              </a:rPr>
              <a:t>Domenii fundamentale (6)</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5"/>
          <p:cNvSpPr/>
          <p:nvPr/>
        </p:nvSpPr>
        <p:spPr>
          <a:xfrm>
            <a:off x="3113809" y="3733980"/>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smtClean="0">
                <a:ln>
                  <a:noFill/>
                </a:ln>
                <a:solidFill>
                  <a:prstClr val="white"/>
                </a:solidFill>
                <a:effectLst/>
                <a:uLnTx/>
                <a:uFillTx/>
                <a:latin typeface="Calibri" panose="020F0502020204030204"/>
                <a:ea typeface="+mn-ea"/>
                <a:cs typeface="+mn-cs"/>
              </a:rPr>
              <a:t>Domenii restr</a:t>
            </a: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ânse (52)</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Rectangle 6"/>
          <p:cNvSpPr/>
          <p:nvPr/>
        </p:nvSpPr>
        <p:spPr>
          <a:xfrm>
            <a:off x="6298969" y="3733980"/>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Ramuri de știință (34)</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7"/>
          <p:cNvSpPr/>
          <p:nvPr/>
        </p:nvSpPr>
        <p:spPr>
          <a:xfrm>
            <a:off x="3113809" y="4760277"/>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Domenii detaliate (143)</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p:cNvSpPr/>
          <p:nvPr/>
        </p:nvSpPr>
        <p:spPr>
          <a:xfrm>
            <a:off x="6298969" y="4760277"/>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Domenii de licență (86)/masterat(78)</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 name="Straight Arrow Connector 10"/>
          <p:cNvCxnSpPr/>
          <p:nvPr/>
        </p:nvCxnSpPr>
        <p:spPr>
          <a:xfrm flipV="1">
            <a:off x="3974177" y="3256324"/>
            <a:ext cx="0" cy="413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3974177" y="4282620"/>
            <a:ext cx="0" cy="413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7192588" y="3256324"/>
            <a:ext cx="0" cy="413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7189817" y="4282620"/>
            <a:ext cx="0" cy="413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3606338" y="1991513"/>
            <a:ext cx="802177" cy="2097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smtClean="0">
                <a:ln>
                  <a:noFill/>
                </a:ln>
                <a:solidFill>
                  <a:prstClr val="white"/>
                </a:solidFill>
                <a:effectLst/>
                <a:uLnTx/>
                <a:uFillTx/>
                <a:latin typeface="Calibri" panose="020F0502020204030204"/>
                <a:ea typeface="+mn-ea"/>
                <a:cs typeface="+mn-cs"/>
              </a:rPr>
              <a:t>ISCED</a:t>
            </a:r>
            <a:endParaRPr kumimoji="0" lang="en-US" sz="15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Rectangle 18"/>
          <p:cNvSpPr/>
          <p:nvPr/>
        </p:nvSpPr>
        <p:spPr>
          <a:xfrm>
            <a:off x="6788728" y="1991513"/>
            <a:ext cx="802177" cy="2097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smtClean="0">
                <a:ln>
                  <a:noFill/>
                </a:ln>
                <a:solidFill>
                  <a:prstClr val="white"/>
                </a:solidFill>
                <a:effectLst/>
                <a:uLnTx/>
                <a:uFillTx/>
                <a:latin typeface="Calibri" panose="020F0502020204030204"/>
                <a:ea typeface="+mn-ea"/>
                <a:cs typeface="+mn-cs"/>
              </a:rPr>
              <a:t>HG</a:t>
            </a:r>
            <a:endParaRPr kumimoji="0" lang="en-US" sz="15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2" name="Left Brace 21"/>
          <p:cNvSpPr/>
          <p:nvPr/>
        </p:nvSpPr>
        <p:spPr>
          <a:xfrm rot="5400000">
            <a:off x="3886891" y="4841480"/>
            <a:ext cx="241069" cy="130509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3" name="Rectangle 22"/>
          <p:cNvSpPr/>
          <p:nvPr/>
        </p:nvSpPr>
        <p:spPr>
          <a:xfrm>
            <a:off x="3424495" y="5679141"/>
            <a:ext cx="1165860" cy="6960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Specializări</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4" name="Rectangle 23"/>
          <p:cNvSpPr/>
          <p:nvPr/>
        </p:nvSpPr>
        <p:spPr>
          <a:xfrm>
            <a:off x="6606886" y="5679139"/>
            <a:ext cx="1165860" cy="6960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Specializări</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Left Brace 24"/>
          <p:cNvSpPr/>
          <p:nvPr/>
        </p:nvSpPr>
        <p:spPr>
          <a:xfrm rot="5400000">
            <a:off x="7069281" y="4841481"/>
            <a:ext cx="241069" cy="130509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 name="Left-Right Arrow 25"/>
          <p:cNvSpPr/>
          <p:nvPr/>
        </p:nvSpPr>
        <p:spPr>
          <a:xfrm>
            <a:off x="5109556" y="2859564"/>
            <a:ext cx="980902" cy="25769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Left-Right Arrow 26"/>
          <p:cNvSpPr/>
          <p:nvPr/>
        </p:nvSpPr>
        <p:spPr>
          <a:xfrm>
            <a:off x="5109556" y="4969696"/>
            <a:ext cx="980902" cy="25769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Left-Right Arrow 27"/>
          <p:cNvSpPr/>
          <p:nvPr/>
        </p:nvSpPr>
        <p:spPr>
          <a:xfrm>
            <a:off x="5109556" y="3914630"/>
            <a:ext cx="980902" cy="25769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Equal 2"/>
          <p:cNvSpPr/>
          <p:nvPr/>
        </p:nvSpPr>
        <p:spPr>
          <a:xfrm>
            <a:off x="5178568" y="5797674"/>
            <a:ext cx="980902" cy="454175"/>
          </a:xfrm>
          <a:prstGeom prst="mathEqual">
            <a:avLst>
              <a:gd name="adj1" fmla="val 23520"/>
              <a:gd name="adj2" fmla="val 143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Rectangle 28"/>
          <p:cNvSpPr/>
          <p:nvPr/>
        </p:nvSpPr>
        <p:spPr>
          <a:xfrm>
            <a:off x="7932441" y="5890986"/>
            <a:ext cx="1572164" cy="3615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ro-RO" sz="1300" dirty="0" smtClean="0">
                <a:solidFill>
                  <a:schemeClr val="tx1"/>
                </a:solidFill>
                <a:latin typeface="Calibri" panose="020F0502020204030204"/>
              </a:rPr>
              <a:t>Nu se modifică</a:t>
            </a:r>
            <a:endParaRPr kumimoji="0" lang="en-US" sz="1300" b="0" i="0" u="none" strike="noStrike" kern="1200" cap="none" spc="0" normalizeH="0" baseline="0" noProof="0" dirty="0">
              <a:ln>
                <a:noFill/>
              </a:ln>
              <a:solidFill>
                <a:schemeClr val="tx1"/>
              </a:solidFill>
              <a:effectLst/>
              <a:uLnTx/>
              <a:uFillTx/>
              <a:latin typeface="Calibri" panose="020F0502020204030204"/>
            </a:endParaRPr>
          </a:p>
        </p:txBody>
      </p:sp>
      <p:sp>
        <p:nvSpPr>
          <p:cNvPr id="31" name="Rectangle 30"/>
          <p:cNvSpPr/>
          <p:nvPr/>
        </p:nvSpPr>
        <p:spPr>
          <a:xfrm>
            <a:off x="1692636" y="5890986"/>
            <a:ext cx="1572164" cy="3615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ro-RO" sz="1300" dirty="0" smtClean="0">
                <a:solidFill>
                  <a:schemeClr val="tx1"/>
                </a:solidFill>
                <a:latin typeface="Calibri" panose="020F0502020204030204"/>
              </a:rPr>
              <a:t>Nu se modifică</a:t>
            </a:r>
            <a:endParaRPr kumimoji="0" lang="en-US" sz="1300" b="0" i="0" u="none" strike="noStrike" kern="1200" cap="none" spc="0" normalizeH="0" baseline="0" noProof="0" dirty="0">
              <a:ln>
                <a:noFill/>
              </a:ln>
              <a:solidFill>
                <a:schemeClr val="tx1"/>
              </a:solidFill>
              <a:effectLst/>
              <a:uLnTx/>
              <a:uFillTx/>
              <a:latin typeface="Calibri" panose="020F0502020204030204"/>
            </a:endParaRPr>
          </a:p>
        </p:txBody>
      </p:sp>
    </p:spTree>
    <p:extLst>
      <p:ext uri="{BB962C8B-B14F-4D97-AF65-F5344CB8AC3E}">
        <p14:creationId xmlns:p14="http://schemas.microsoft.com/office/powerpoint/2010/main" val="2149592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1131" y="1095766"/>
            <a:ext cx="8613316" cy="940068"/>
          </a:xfrm>
        </p:spPr>
        <p:txBody>
          <a:bodyPr>
            <a:noAutofit/>
          </a:bodyPr>
          <a:lstStyle/>
          <a:p>
            <a:pPr algn="ctr"/>
            <a:r>
              <a:rPr lang="ro-RO" sz="4000" dirty="0" smtClean="0"/>
              <a:t>ISCED–F – DOMENII LARGI </a:t>
            </a:r>
            <a:endParaRPr lang="en-US" sz="4000" dirty="0"/>
          </a:p>
        </p:txBody>
      </p:sp>
      <p:sp>
        <p:nvSpPr>
          <p:cNvPr id="3" name="Content Placeholder 2"/>
          <p:cNvSpPr>
            <a:spLocks noGrp="1"/>
          </p:cNvSpPr>
          <p:nvPr>
            <p:ph idx="1"/>
          </p:nvPr>
        </p:nvSpPr>
        <p:spPr>
          <a:xfrm>
            <a:off x="1117281" y="2255705"/>
            <a:ext cx="8596668" cy="3880773"/>
          </a:xfrm>
        </p:spPr>
        <p:txBody>
          <a:bodyPr>
            <a:normAutofit fontScale="62500" lnSpcReduction="20000"/>
          </a:bodyPr>
          <a:lstStyle/>
          <a:p>
            <a:pPr marL="0" indent="0">
              <a:buNone/>
            </a:pPr>
            <a:endParaRPr lang="ro-RO" b="1" dirty="0" smtClean="0"/>
          </a:p>
          <a:p>
            <a:r>
              <a:rPr lang="en-US" b="1" dirty="0"/>
              <a:t>01 </a:t>
            </a:r>
            <a:r>
              <a:rPr lang="en-US" b="1" dirty="0" err="1" smtClean="0"/>
              <a:t>Educa</a:t>
            </a:r>
            <a:r>
              <a:rPr lang="ro-RO" b="1" dirty="0" smtClean="0"/>
              <a:t>ție</a:t>
            </a:r>
            <a:r>
              <a:rPr lang="en-US" b="1" dirty="0" smtClean="0"/>
              <a:t> </a:t>
            </a:r>
            <a:endParaRPr lang="ro-RO" b="1" dirty="0" smtClean="0"/>
          </a:p>
          <a:p>
            <a:r>
              <a:rPr lang="en-US" b="1" dirty="0"/>
              <a:t>02 Arte </a:t>
            </a:r>
            <a:r>
              <a:rPr lang="en-US" b="1" dirty="0" err="1"/>
              <a:t>şi</a:t>
            </a:r>
            <a:r>
              <a:rPr lang="en-US" b="1" dirty="0"/>
              <a:t> </a:t>
            </a:r>
            <a:r>
              <a:rPr lang="en-US" b="1" dirty="0" err="1"/>
              <a:t>ştiinţe</a:t>
            </a:r>
            <a:r>
              <a:rPr lang="en-US" b="1" dirty="0"/>
              <a:t> </a:t>
            </a:r>
            <a:r>
              <a:rPr lang="en-US" b="1" dirty="0" err="1" smtClean="0"/>
              <a:t>umaniste</a:t>
            </a:r>
            <a:endParaRPr lang="ro-RO" b="1" dirty="0" smtClean="0"/>
          </a:p>
          <a:p>
            <a:r>
              <a:rPr lang="en-US" b="1" dirty="0" smtClean="0"/>
              <a:t>03 </a:t>
            </a:r>
            <a:r>
              <a:rPr lang="ro-RO" b="1" dirty="0" smtClean="0"/>
              <a:t>Științe sociale, jurnalism și informații</a:t>
            </a:r>
          </a:p>
          <a:p>
            <a:r>
              <a:rPr lang="en-US" b="1" dirty="0"/>
              <a:t>04 </a:t>
            </a:r>
            <a:r>
              <a:rPr lang="en-US" b="1" dirty="0" err="1"/>
              <a:t>Afaceri</a:t>
            </a:r>
            <a:r>
              <a:rPr lang="en-US" b="1" dirty="0"/>
              <a:t>, </a:t>
            </a:r>
            <a:r>
              <a:rPr lang="en-US" b="1" dirty="0" err="1"/>
              <a:t>administraţie</a:t>
            </a:r>
            <a:r>
              <a:rPr lang="en-US" b="1" dirty="0"/>
              <a:t> </a:t>
            </a:r>
            <a:r>
              <a:rPr lang="en-US" b="1" dirty="0" err="1"/>
              <a:t>şi</a:t>
            </a:r>
            <a:r>
              <a:rPr lang="en-US" b="1" dirty="0"/>
              <a:t> </a:t>
            </a:r>
            <a:r>
              <a:rPr lang="en-US" b="1" dirty="0" err="1" smtClean="0"/>
              <a:t>drept</a:t>
            </a:r>
            <a:endParaRPr lang="ro-RO" b="1" dirty="0" smtClean="0"/>
          </a:p>
          <a:p>
            <a:r>
              <a:rPr lang="en-US" b="1" dirty="0"/>
              <a:t>05 </a:t>
            </a:r>
            <a:r>
              <a:rPr lang="en-US" b="1" dirty="0" err="1"/>
              <a:t>Ştiinţele</a:t>
            </a:r>
            <a:r>
              <a:rPr lang="en-US" b="1" dirty="0"/>
              <a:t> </a:t>
            </a:r>
            <a:r>
              <a:rPr lang="en-US" b="1" dirty="0" err="1"/>
              <a:t>naturii</a:t>
            </a:r>
            <a:r>
              <a:rPr lang="en-US" b="1" dirty="0"/>
              <a:t>, </a:t>
            </a:r>
            <a:r>
              <a:rPr lang="en-US" b="1" dirty="0" err="1"/>
              <a:t>matematică</a:t>
            </a:r>
            <a:r>
              <a:rPr lang="en-US" b="1" dirty="0"/>
              <a:t> </a:t>
            </a:r>
            <a:r>
              <a:rPr lang="en-US" b="1" dirty="0" err="1"/>
              <a:t>şi</a:t>
            </a:r>
            <a:r>
              <a:rPr lang="en-US" b="1" dirty="0"/>
              <a:t> </a:t>
            </a:r>
            <a:r>
              <a:rPr lang="en-US" b="1" dirty="0" err="1"/>
              <a:t>statistică</a:t>
            </a:r>
            <a:endParaRPr lang="ro-RO" b="1" dirty="0" smtClean="0"/>
          </a:p>
          <a:p>
            <a:r>
              <a:rPr lang="fr-FR" b="1" dirty="0"/>
              <a:t>06 </a:t>
            </a:r>
            <a:r>
              <a:rPr lang="fr-FR" b="1" dirty="0" err="1"/>
              <a:t>Tehnologia</a:t>
            </a:r>
            <a:r>
              <a:rPr lang="fr-FR" b="1" dirty="0"/>
              <a:t> </a:t>
            </a:r>
            <a:r>
              <a:rPr lang="fr-FR" b="1" dirty="0" err="1"/>
              <a:t>informaţiei</a:t>
            </a:r>
            <a:r>
              <a:rPr lang="fr-FR" b="1" dirty="0"/>
              <a:t> </a:t>
            </a:r>
            <a:r>
              <a:rPr lang="fr-FR" b="1" dirty="0" err="1"/>
              <a:t>şi</a:t>
            </a:r>
            <a:r>
              <a:rPr lang="fr-FR" b="1" dirty="0"/>
              <a:t> </a:t>
            </a:r>
            <a:r>
              <a:rPr lang="fr-FR" b="1" dirty="0" err="1"/>
              <a:t>comunicaţiilor</a:t>
            </a:r>
            <a:r>
              <a:rPr lang="fr-FR" b="1" dirty="0"/>
              <a:t> (TIC)</a:t>
            </a:r>
            <a:endParaRPr lang="ro-RO" b="1" dirty="0" smtClean="0"/>
          </a:p>
          <a:p>
            <a:r>
              <a:rPr lang="en-US" i="1" dirty="0">
                <a:solidFill>
                  <a:schemeClr val="accent4">
                    <a:lumMod val="50000"/>
                  </a:schemeClr>
                </a:solidFill>
              </a:rPr>
              <a:t>07 </a:t>
            </a:r>
            <a:r>
              <a:rPr lang="en-US" i="1" dirty="0" err="1">
                <a:solidFill>
                  <a:schemeClr val="accent4">
                    <a:lumMod val="50000"/>
                  </a:schemeClr>
                </a:solidFill>
              </a:rPr>
              <a:t>Inginerie</a:t>
            </a:r>
            <a:r>
              <a:rPr lang="en-US" i="1" dirty="0">
                <a:solidFill>
                  <a:schemeClr val="accent4">
                    <a:lumMod val="50000"/>
                  </a:schemeClr>
                </a:solidFill>
              </a:rPr>
              <a:t>, </a:t>
            </a:r>
            <a:r>
              <a:rPr lang="en-US" i="1" dirty="0" err="1">
                <a:solidFill>
                  <a:schemeClr val="accent4">
                    <a:lumMod val="50000"/>
                  </a:schemeClr>
                </a:solidFill>
              </a:rPr>
              <a:t>producţie</a:t>
            </a:r>
            <a:r>
              <a:rPr lang="en-US" i="1" dirty="0">
                <a:solidFill>
                  <a:schemeClr val="accent4">
                    <a:lumMod val="50000"/>
                  </a:schemeClr>
                </a:solidFill>
              </a:rPr>
              <a:t> </a:t>
            </a:r>
            <a:r>
              <a:rPr lang="en-US" i="1" dirty="0" err="1">
                <a:solidFill>
                  <a:schemeClr val="accent4">
                    <a:lumMod val="50000"/>
                  </a:schemeClr>
                </a:solidFill>
              </a:rPr>
              <a:t>şi</a:t>
            </a:r>
            <a:r>
              <a:rPr lang="en-US" i="1" dirty="0">
                <a:solidFill>
                  <a:schemeClr val="accent4">
                    <a:lumMod val="50000"/>
                  </a:schemeClr>
                </a:solidFill>
              </a:rPr>
              <a:t> </a:t>
            </a:r>
            <a:r>
              <a:rPr lang="en-US" i="1" dirty="0" err="1">
                <a:solidFill>
                  <a:schemeClr val="accent4">
                    <a:lumMod val="50000"/>
                  </a:schemeClr>
                </a:solidFill>
              </a:rPr>
              <a:t>construcţii</a:t>
            </a:r>
            <a:endParaRPr lang="ro-RO" i="1" dirty="0" smtClean="0">
              <a:solidFill>
                <a:schemeClr val="accent4">
                  <a:lumMod val="50000"/>
                </a:schemeClr>
              </a:solidFill>
            </a:endParaRPr>
          </a:p>
          <a:p>
            <a:r>
              <a:rPr lang="en-US" i="1" dirty="0">
                <a:solidFill>
                  <a:schemeClr val="accent4">
                    <a:lumMod val="50000"/>
                  </a:schemeClr>
                </a:solidFill>
              </a:rPr>
              <a:t>08 </a:t>
            </a:r>
            <a:r>
              <a:rPr lang="en-US" i="1" dirty="0" err="1">
                <a:solidFill>
                  <a:schemeClr val="accent4">
                    <a:lumMod val="50000"/>
                  </a:schemeClr>
                </a:solidFill>
              </a:rPr>
              <a:t>Agricultură</a:t>
            </a:r>
            <a:r>
              <a:rPr lang="en-US" i="1" dirty="0">
                <a:solidFill>
                  <a:schemeClr val="accent4">
                    <a:lumMod val="50000"/>
                  </a:schemeClr>
                </a:solidFill>
              </a:rPr>
              <a:t>, </a:t>
            </a:r>
            <a:r>
              <a:rPr lang="en-US" i="1" dirty="0" err="1">
                <a:solidFill>
                  <a:schemeClr val="accent4">
                    <a:lumMod val="50000"/>
                  </a:schemeClr>
                </a:solidFill>
              </a:rPr>
              <a:t>silvicultură</a:t>
            </a:r>
            <a:r>
              <a:rPr lang="en-US" i="1" dirty="0">
                <a:solidFill>
                  <a:schemeClr val="accent4">
                    <a:lumMod val="50000"/>
                  </a:schemeClr>
                </a:solidFill>
              </a:rPr>
              <a:t>, </a:t>
            </a:r>
            <a:r>
              <a:rPr lang="en-US" i="1" dirty="0" err="1">
                <a:solidFill>
                  <a:schemeClr val="accent4">
                    <a:lumMod val="50000"/>
                  </a:schemeClr>
                </a:solidFill>
              </a:rPr>
              <a:t>piscicultură</a:t>
            </a:r>
            <a:r>
              <a:rPr lang="en-US" i="1" dirty="0">
                <a:solidFill>
                  <a:schemeClr val="accent4">
                    <a:lumMod val="50000"/>
                  </a:schemeClr>
                </a:solidFill>
              </a:rPr>
              <a:t> </a:t>
            </a:r>
            <a:r>
              <a:rPr lang="en-US" i="1" dirty="0" err="1">
                <a:solidFill>
                  <a:schemeClr val="accent4">
                    <a:lumMod val="50000"/>
                  </a:schemeClr>
                </a:solidFill>
              </a:rPr>
              <a:t>şi</a:t>
            </a:r>
            <a:r>
              <a:rPr lang="en-US" i="1" dirty="0">
                <a:solidFill>
                  <a:schemeClr val="accent4">
                    <a:lumMod val="50000"/>
                  </a:schemeClr>
                </a:solidFill>
              </a:rPr>
              <a:t> </a:t>
            </a:r>
            <a:r>
              <a:rPr lang="en-US" i="1" dirty="0" err="1">
                <a:solidFill>
                  <a:schemeClr val="accent4">
                    <a:lumMod val="50000"/>
                  </a:schemeClr>
                </a:solidFill>
              </a:rPr>
              <a:t>ştiinţe</a:t>
            </a:r>
            <a:r>
              <a:rPr lang="en-US" i="1" dirty="0">
                <a:solidFill>
                  <a:schemeClr val="accent4">
                    <a:lumMod val="50000"/>
                  </a:schemeClr>
                </a:solidFill>
              </a:rPr>
              <a:t> </a:t>
            </a:r>
            <a:r>
              <a:rPr lang="en-US" i="1" dirty="0" err="1" smtClean="0">
                <a:solidFill>
                  <a:schemeClr val="accent4">
                    <a:lumMod val="50000"/>
                  </a:schemeClr>
                </a:solidFill>
              </a:rPr>
              <a:t>veterinare</a:t>
            </a:r>
            <a:endParaRPr lang="ro-RO" i="1" dirty="0" smtClean="0">
              <a:solidFill>
                <a:schemeClr val="accent4">
                  <a:lumMod val="50000"/>
                </a:schemeClr>
              </a:solidFill>
            </a:endParaRPr>
          </a:p>
          <a:p>
            <a:r>
              <a:rPr lang="en-US" b="1" dirty="0" smtClean="0"/>
              <a:t>09 </a:t>
            </a:r>
            <a:r>
              <a:rPr lang="en-US" b="1" dirty="0" err="1"/>
              <a:t>Sănătate</a:t>
            </a:r>
            <a:r>
              <a:rPr lang="en-US" b="1" dirty="0"/>
              <a:t> </a:t>
            </a:r>
            <a:r>
              <a:rPr lang="en-US" b="1" dirty="0" err="1"/>
              <a:t>şi</a:t>
            </a:r>
            <a:r>
              <a:rPr lang="en-US" b="1" dirty="0"/>
              <a:t> </a:t>
            </a:r>
            <a:r>
              <a:rPr lang="en-US" b="1" dirty="0" err="1"/>
              <a:t>asistenţă</a:t>
            </a:r>
            <a:r>
              <a:rPr lang="en-US" b="1" dirty="0"/>
              <a:t> </a:t>
            </a:r>
            <a:r>
              <a:rPr lang="en-US" b="1" dirty="0" smtClean="0"/>
              <a:t>social</a:t>
            </a:r>
            <a:r>
              <a:rPr lang="ro-RO" b="1" dirty="0" smtClean="0"/>
              <a:t>ă</a:t>
            </a:r>
          </a:p>
          <a:p>
            <a:r>
              <a:rPr lang="en-US" b="1" i="1" dirty="0" smtClean="0">
                <a:solidFill>
                  <a:schemeClr val="accent4">
                    <a:lumMod val="50000"/>
                  </a:schemeClr>
                </a:solidFill>
              </a:rPr>
              <a:t>10 </a:t>
            </a:r>
            <a:r>
              <a:rPr lang="en-US" b="1" i="1" dirty="0" err="1" smtClean="0">
                <a:solidFill>
                  <a:schemeClr val="accent4">
                    <a:lumMod val="50000"/>
                  </a:schemeClr>
                </a:solidFill>
              </a:rPr>
              <a:t>Servic</a:t>
            </a:r>
            <a:r>
              <a:rPr lang="ro-RO" b="1" i="1" dirty="0" smtClean="0">
                <a:solidFill>
                  <a:schemeClr val="accent4">
                    <a:lumMod val="50000"/>
                  </a:schemeClr>
                </a:solidFill>
              </a:rPr>
              <a:t>ii</a:t>
            </a:r>
            <a:endParaRPr lang="en-US" b="1" i="1" dirty="0" smtClean="0">
              <a:solidFill>
                <a:schemeClr val="accent4">
                  <a:lumMod val="50000"/>
                </a:schemeClr>
              </a:solidFill>
            </a:endParaRPr>
          </a:p>
          <a:p>
            <a:r>
              <a:rPr lang="en-US" sz="1900" b="1" i="1" dirty="0" err="1" smtClean="0"/>
              <a:t>Boldat</a:t>
            </a:r>
            <a:r>
              <a:rPr lang="en-US" sz="1900" b="1" i="1" dirty="0" smtClean="0"/>
              <a:t> </a:t>
            </a:r>
            <a:r>
              <a:rPr lang="en-US" sz="1900" b="1" i="1" dirty="0" err="1" smtClean="0"/>
              <a:t>ce</a:t>
            </a:r>
            <a:r>
              <a:rPr lang="en-US" sz="1900" b="1" i="1" dirty="0" smtClean="0"/>
              <a:t> exist</a:t>
            </a:r>
            <a:r>
              <a:rPr lang="ro-RO" sz="1900" b="1" i="1" dirty="0" smtClean="0"/>
              <a:t>ă</a:t>
            </a:r>
            <a:r>
              <a:rPr lang="en-US" sz="1900" b="1" i="1" dirty="0" smtClean="0"/>
              <a:t> la UB.</a:t>
            </a:r>
            <a:endParaRPr lang="en-US" sz="1900" b="1" i="1" dirty="0"/>
          </a:p>
        </p:txBody>
      </p:sp>
      <p:sp>
        <p:nvSpPr>
          <p:cNvPr id="4" name="Slide Number Placeholder 3"/>
          <p:cNvSpPr>
            <a:spLocks noGrp="1"/>
          </p:cNvSpPr>
          <p:nvPr>
            <p:ph type="sldNum" sz="quarter" idx="12"/>
          </p:nvPr>
        </p:nvSpPr>
        <p:spPr/>
        <p:txBody>
          <a:bodyPr/>
          <a:lstStyle/>
          <a:p>
            <a:fld id="{9E50D555-AD09-4184-8F27-884809BFB095}" type="slidenum">
              <a:rPr lang="en-US" smtClean="0"/>
              <a:t>16</a:t>
            </a:fld>
            <a:endParaRPr lang="en-US"/>
          </a:p>
        </p:txBody>
      </p:sp>
    </p:spTree>
    <p:extLst>
      <p:ext uri="{BB962C8B-B14F-4D97-AF65-F5344CB8AC3E}">
        <p14:creationId xmlns:p14="http://schemas.microsoft.com/office/powerpoint/2010/main" val="31907161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4153"/>
            <a:ext cx="10515600" cy="892285"/>
          </a:xfrm>
        </p:spPr>
        <p:txBody>
          <a:bodyPr>
            <a:normAutofit/>
          </a:bodyPr>
          <a:lstStyle/>
          <a:p>
            <a:pPr algn="ctr"/>
            <a:r>
              <a:rPr lang="en-US" sz="4000" dirty="0" smtClean="0"/>
              <a:t>1-</a:t>
            </a:r>
            <a:r>
              <a:rPr lang="ro-RO" sz="4000" dirty="0" smtClean="0"/>
              <a:t>ȘTIINȚE ALE EDUCAȚIEI</a:t>
            </a:r>
            <a:endParaRPr lang="en-US" sz="40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571266624"/>
              </p:ext>
            </p:extLst>
          </p:nvPr>
        </p:nvGraphicFramePr>
        <p:xfrm>
          <a:off x="629727" y="2178050"/>
          <a:ext cx="11033185" cy="3200400"/>
        </p:xfrm>
        <a:graphic>
          <a:graphicData uri="http://schemas.openxmlformats.org/drawingml/2006/table">
            <a:tbl>
              <a:tblPr firstRow="1" bandRow="1">
                <a:tableStyleId>{5C22544A-7EE6-4342-B048-85BDC9FD1C3A}</a:tableStyleId>
              </a:tblPr>
              <a:tblGrid>
                <a:gridCol w="432940">
                  <a:extLst>
                    <a:ext uri="{9D8B030D-6E8A-4147-A177-3AD203B41FA5}">
                      <a16:colId xmlns:a16="http://schemas.microsoft.com/office/drawing/2014/main" val="3479280633"/>
                    </a:ext>
                  </a:extLst>
                </a:gridCol>
                <a:gridCol w="742183">
                  <a:extLst>
                    <a:ext uri="{9D8B030D-6E8A-4147-A177-3AD203B41FA5}">
                      <a16:colId xmlns:a16="http://schemas.microsoft.com/office/drawing/2014/main" val="3592804414"/>
                    </a:ext>
                  </a:extLst>
                </a:gridCol>
                <a:gridCol w="443500">
                  <a:extLst>
                    <a:ext uri="{9D8B030D-6E8A-4147-A177-3AD203B41FA5}">
                      <a16:colId xmlns:a16="http://schemas.microsoft.com/office/drawing/2014/main" val="674651432"/>
                    </a:ext>
                  </a:extLst>
                </a:gridCol>
                <a:gridCol w="877948">
                  <a:extLst>
                    <a:ext uri="{9D8B030D-6E8A-4147-A177-3AD203B41FA5}">
                      <a16:colId xmlns:a16="http://schemas.microsoft.com/office/drawing/2014/main" val="2017228955"/>
                    </a:ext>
                  </a:extLst>
                </a:gridCol>
                <a:gridCol w="570213">
                  <a:extLst>
                    <a:ext uri="{9D8B030D-6E8A-4147-A177-3AD203B41FA5}">
                      <a16:colId xmlns:a16="http://schemas.microsoft.com/office/drawing/2014/main" val="1882717908"/>
                    </a:ext>
                  </a:extLst>
                </a:gridCol>
                <a:gridCol w="2449807">
                  <a:extLst>
                    <a:ext uri="{9D8B030D-6E8A-4147-A177-3AD203B41FA5}">
                      <a16:colId xmlns:a16="http://schemas.microsoft.com/office/drawing/2014/main" val="1242605637"/>
                    </a:ext>
                  </a:extLst>
                </a:gridCol>
                <a:gridCol w="238344">
                  <a:extLst>
                    <a:ext uri="{9D8B030D-6E8A-4147-A177-3AD203B41FA5}">
                      <a16:colId xmlns:a16="http://schemas.microsoft.com/office/drawing/2014/main" val="1070881348"/>
                    </a:ext>
                  </a:extLst>
                </a:gridCol>
                <a:gridCol w="1230939">
                  <a:extLst>
                    <a:ext uri="{9D8B030D-6E8A-4147-A177-3AD203B41FA5}">
                      <a16:colId xmlns:a16="http://schemas.microsoft.com/office/drawing/2014/main" val="681253575"/>
                    </a:ext>
                  </a:extLst>
                </a:gridCol>
                <a:gridCol w="1289015">
                  <a:extLst>
                    <a:ext uri="{9D8B030D-6E8A-4147-A177-3AD203B41FA5}">
                      <a16:colId xmlns:a16="http://schemas.microsoft.com/office/drawing/2014/main" val="1848474606"/>
                    </a:ext>
                  </a:extLst>
                </a:gridCol>
                <a:gridCol w="675055">
                  <a:extLst>
                    <a:ext uri="{9D8B030D-6E8A-4147-A177-3AD203B41FA5}">
                      <a16:colId xmlns:a16="http://schemas.microsoft.com/office/drawing/2014/main" val="356358276"/>
                    </a:ext>
                  </a:extLst>
                </a:gridCol>
                <a:gridCol w="923203">
                  <a:extLst>
                    <a:ext uri="{9D8B030D-6E8A-4147-A177-3AD203B41FA5}">
                      <a16:colId xmlns:a16="http://schemas.microsoft.com/office/drawing/2014/main" val="3452526377"/>
                    </a:ext>
                  </a:extLst>
                </a:gridCol>
                <a:gridCol w="1160038">
                  <a:extLst>
                    <a:ext uri="{9D8B030D-6E8A-4147-A177-3AD203B41FA5}">
                      <a16:colId xmlns:a16="http://schemas.microsoft.com/office/drawing/2014/main" val="841492197"/>
                    </a:ext>
                  </a:extLst>
                </a:gridCol>
              </a:tblGrid>
              <a:tr h="370840">
                <a:tc>
                  <a:txBody>
                    <a:bodyPr/>
                    <a:lstStyle/>
                    <a:p>
                      <a:pPr algn="ctr" fontAlgn="ctr"/>
                      <a:r>
                        <a:rPr lang="en-US" sz="1000" b="1" i="0" u="none" strike="noStrike" dirty="0">
                          <a:solidFill>
                            <a:srgbClr val="FFFFFF"/>
                          </a:solidFill>
                          <a:effectLst/>
                          <a:latin typeface="Arial" panose="020B0604020202020204" pitchFamily="34" charset="0"/>
                        </a:rPr>
                        <a:t>Cod ISCED</a:t>
                      </a:r>
                    </a:p>
                  </a:txBody>
                  <a:tcPr marL="0" marR="0" marT="0" marB="0" anchor="ctr"/>
                </a:tc>
                <a:tc>
                  <a:txBody>
                    <a:bodyPr/>
                    <a:lstStyle/>
                    <a:p>
                      <a:pPr algn="ctr" fontAlgn="ctr"/>
                      <a:r>
                        <a:rPr lang="en-US" sz="1000" b="1" i="0" u="none" strike="noStrike">
                          <a:solidFill>
                            <a:srgbClr val="FFFFFF"/>
                          </a:solidFill>
                          <a:effectLst/>
                          <a:latin typeface="Arial" panose="020B0604020202020204" pitchFamily="34" charset="0"/>
                        </a:rPr>
                        <a:t>Domeniu larg</a:t>
                      </a:r>
                    </a:p>
                  </a:txBody>
                  <a:tcPr marL="0" marR="0" marT="0" marB="0" anchor="ctr"/>
                </a:tc>
                <a:tc>
                  <a:txBody>
                    <a:bodyPr/>
                    <a:lstStyle/>
                    <a:p>
                      <a:pPr algn="ctr" fontAlgn="ctr"/>
                      <a:r>
                        <a:rPr lang="en-US" sz="1000" b="1" i="0" u="none" strike="noStrike">
                          <a:solidFill>
                            <a:srgbClr val="FFFFFF"/>
                          </a:solidFill>
                          <a:effectLst/>
                          <a:latin typeface="Arial" panose="020B0604020202020204" pitchFamily="34" charset="0"/>
                        </a:rPr>
                        <a:t>Cod ISCED</a:t>
                      </a:r>
                    </a:p>
                  </a:txBody>
                  <a:tcPr marL="0" marR="0" marT="0" marB="0" anchor="ctr"/>
                </a:tc>
                <a:tc>
                  <a:txBody>
                    <a:bodyPr/>
                    <a:lstStyle/>
                    <a:p>
                      <a:pPr algn="ctr" fontAlgn="ctr"/>
                      <a:r>
                        <a:rPr lang="en-US" sz="1000" b="1" i="0" u="none" strike="noStrike">
                          <a:solidFill>
                            <a:srgbClr val="FFFFFF"/>
                          </a:solidFill>
                          <a:effectLst/>
                          <a:latin typeface="Arial" panose="020B0604020202020204" pitchFamily="34" charset="0"/>
                        </a:rPr>
                        <a:t>Domeniu restrâns ISCED</a:t>
                      </a:r>
                    </a:p>
                  </a:txBody>
                  <a:tcPr marL="0" marR="0" marT="0" marB="0" anchor="ctr"/>
                </a:tc>
                <a:tc>
                  <a:txBody>
                    <a:bodyPr/>
                    <a:lstStyle/>
                    <a:p>
                      <a:pPr algn="ctr" fontAlgn="ctr"/>
                      <a:r>
                        <a:rPr lang="en-US" sz="1000" b="1" i="0" u="none" strike="noStrike">
                          <a:solidFill>
                            <a:srgbClr val="FFFFFF"/>
                          </a:solidFill>
                          <a:effectLst/>
                          <a:latin typeface="Arial" panose="020B0604020202020204" pitchFamily="34" charset="0"/>
                        </a:rPr>
                        <a:t>Cod ISCED</a:t>
                      </a:r>
                    </a:p>
                  </a:txBody>
                  <a:tcPr marL="0" marR="0" marT="0" marB="0" anchor="ctr"/>
                </a:tc>
                <a:tc>
                  <a:txBody>
                    <a:bodyPr/>
                    <a:lstStyle/>
                    <a:p>
                      <a:pPr algn="ctr" fontAlgn="ctr"/>
                      <a:r>
                        <a:rPr lang="en-US" sz="1000" b="1" i="0" u="none" strike="noStrike">
                          <a:solidFill>
                            <a:srgbClr val="FFFFFF"/>
                          </a:solidFill>
                          <a:effectLst/>
                          <a:latin typeface="Arial" panose="020B0604020202020204" pitchFamily="34" charset="0"/>
                        </a:rPr>
                        <a:t>Domeniu detaliat ISCED</a:t>
                      </a:r>
                    </a:p>
                  </a:txBody>
                  <a:tcPr marL="0" marR="0" marT="0" marB="0" anchor="ctr"/>
                </a:tc>
                <a:tc>
                  <a:txBody>
                    <a:bodyPr/>
                    <a:lstStyle/>
                    <a:p>
                      <a:pPr algn="ctr" fontAlgn="ctr"/>
                      <a:r>
                        <a:rPr lang="en-US" sz="1000" b="1" i="0" u="none" strike="noStrike" dirty="0">
                          <a:solidFill>
                            <a:srgbClr val="FFFFFF"/>
                          </a:solidFill>
                          <a:effectLst/>
                          <a:latin typeface="Arial" panose="020B0604020202020204" pitchFamily="34" charset="0"/>
                        </a:rPr>
                        <a:t> </a:t>
                      </a:r>
                    </a:p>
                  </a:txBody>
                  <a:tcPr marL="0" marR="0" marT="0" marB="0" anchor="ctr"/>
                </a:tc>
                <a:tc>
                  <a:txBody>
                    <a:bodyPr/>
                    <a:lstStyle/>
                    <a:p>
                      <a:pPr algn="ctr" fontAlgn="ctr"/>
                      <a:r>
                        <a:rPr lang="en-US" sz="1000" b="1" i="0" u="none" strike="noStrike" dirty="0" err="1">
                          <a:solidFill>
                            <a:srgbClr val="FFFFFF"/>
                          </a:solidFill>
                          <a:effectLst/>
                          <a:latin typeface="Arial" panose="020B0604020202020204" pitchFamily="34" charset="0"/>
                        </a:rPr>
                        <a:t>Domeniu</a:t>
                      </a:r>
                      <a:r>
                        <a:rPr lang="en-US" sz="1000" b="1" i="0" u="none" strike="noStrike" dirty="0">
                          <a:solidFill>
                            <a:srgbClr val="FFFFFF"/>
                          </a:solidFill>
                          <a:effectLst/>
                          <a:latin typeface="Arial" panose="020B0604020202020204" pitchFamily="34" charset="0"/>
                        </a:rPr>
                        <a:t> fundamental cf. HG </a:t>
                      </a:r>
                      <a:r>
                        <a:rPr lang="en-US" sz="1000" b="1" i="0" u="none" strike="noStrike" dirty="0" err="1">
                          <a:solidFill>
                            <a:srgbClr val="FFFFFF"/>
                          </a:solidFill>
                          <a:effectLst/>
                          <a:latin typeface="Arial" panose="020B0604020202020204" pitchFamily="34" charset="0"/>
                        </a:rPr>
                        <a:t>nr</a:t>
                      </a:r>
                      <a:r>
                        <a:rPr lang="en-US" sz="1000" b="1" i="0" u="none" strike="noStrike" dirty="0">
                          <a:solidFill>
                            <a:srgbClr val="FFFFFF"/>
                          </a:solidFill>
                          <a:effectLst/>
                          <a:latin typeface="Arial" panose="020B0604020202020204" pitchFamily="34" charset="0"/>
                        </a:rPr>
                        <a:t>. 692/2018 </a:t>
                      </a:r>
                    </a:p>
                  </a:txBody>
                  <a:tcPr marL="0" marR="0" marT="0" marB="0" anchor="ctr"/>
                </a:tc>
                <a:tc>
                  <a:txBody>
                    <a:bodyPr/>
                    <a:lstStyle/>
                    <a:p>
                      <a:pPr algn="ctr" fontAlgn="ctr"/>
                      <a:r>
                        <a:rPr lang="en-US" sz="1000" b="1" i="0" u="none" strike="noStrike">
                          <a:solidFill>
                            <a:srgbClr val="FFFFFF"/>
                          </a:solidFill>
                          <a:effectLst/>
                          <a:latin typeface="Arial" panose="020B0604020202020204" pitchFamily="34" charset="0"/>
                        </a:rPr>
                        <a:t>Ramura de știință cf. HG nr. 692/2018</a:t>
                      </a:r>
                    </a:p>
                  </a:txBody>
                  <a:tcPr marL="0" marR="0" marT="0" marB="0" anchor="ctr"/>
                </a:tc>
                <a:tc>
                  <a:txBody>
                    <a:bodyPr/>
                    <a:lstStyle/>
                    <a:p>
                      <a:pPr algn="ctr" fontAlgn="ctr"/>
                      <a:r>
                        <a:rPr lang="en-US" sz="1000" b="1" i="0" u="none" strike="noStrike">
                          <a:solidFill>
                            <a:srgbClr val="FFFFFF"/>
                          </a:solidFill>
                          <a:effectLst/>
                          <a:latin typeface="Arial" panose="020B0604020202020204" pitchFamily="34" charset="0"/>
                        </a:rPr>
                        <a:t>Cod DL cf HG 692/2018</a:t>
                      </a:r>
                    </a:p>
                  </a:txBody>
                  <a:tcPr marL="0" marR="0" marT="0" marB="0" anchor="ctr"/>
                </a:tc>
                <a:tc>
                  <a:txBody>
                    <a:bodyPr/>
                    <a:lstStyle/>
                    <a:p>
                      <a:pPr algn="ctr" fontAlgn="ctr"/>
                      <a:r>
                        <a:rPr lang="en-US" sz="1000" b="1" i="0" u="none" strike="noStrike">
                          <a:solidFill>
                            <a:srgbClr val="FFFFFF"/>
                          </a:solidFill>
                          <a:effectLst/>
                          <a:latin typeface="Arial" panose="020B0604020202020204" pitchFamily="34" charset="0"/>
                        </a:rPr>
                        <a:t>Domeniu de licență 2018</a:t>
                      </a:r>
                    </a:p>
                  </a:txBody>
                  <a:tcPr marL="0" marR="0" marT="0" marB="0" anchor="ctr"/>
                </a:tc>
                <a:tc>
                  <a:txBody>
                    <a:bodyPr/>
                    <a:lstStyle/>
                    <a:p>
                      <a:pPr algn="ctr" fontAlgn="ctr"/>
                      <a:r>
                        <a:rPr lang="en-US" sz="1000" b="1" i="0" u="none" strike="noStrike">
                          <a:solidFill>
                            <a:srgbClr val="FFFFFF"/>
                          </a:solidFill>
                          <a:effectLst/>
                          <a:latin typeface="Arial" panose="020B0604020202020204" pitchFamily="34" charset="0"/>
                        </a:rPr>
                        <a:t>Observații</a:t>
                      </a:r>
                    </a:p>
                  </a:txBody>
                  <a:tcPr marL="0" marR="0" marT="0" marB="0" anchor="ctr"/>
                </a:tc>
                <a:extLst>
                  <a:ext uri="{0D108BD9-81ED-4DB2-BD59-A6C34878D82A}">
                    <a16:rowId xmlns:a16="http://schemas.microsoft.com/office/drawing/2014/main" val="3436929202"/>
                  </a:ext>
                </a:extLst>
              </a:tr>
              <a:tr h="370840">
                <a:tc>
                  <a:txBody>
                    <a:bodyPr/>
                    <a:lstStyle/>
                    <a:p>
                      <a:pPr algn="just" fontAlgn="ctr"/>
                      <a:r>
                        <a:rPr lang="en-US" sz="1000" b="1" i="0" u="none" strike="noStrike" dirty="0">
                          <a:solidFill>
                            <a:srgbClr val="000000"/>
                          </a:solidFill>
                          <a:effectLst/>
                          <a:latin typeface="Arial" panose="020B0604020202020204" pitchFamily="34" charset="0"/>
                        </a:rPr>
                        <a:t>01 </a:t>
                      </a:r>
                    </a:p>
                  </a:txBody>
                  <a:tcPr marL="0" marR="0" marT="0" marB="0" anchor="ctr"/>
                </a:tc>
                <a:tc>
                  <a:txBody>
                    <a:bodyPr/>
                    <a:lstStyle/>
                    <a:p>
                      <a:pPr algn="l" fontAlgn="ctr"/>
                      <a:r>
                        <a:rPr lang="en-US" sz="1000" b="1" i="0" u="none" strike="noStrike">
                          <a:solidFill>
                            <a:srgbClr val="000000"/>
                          </a:solidFill>
                          <a:effectLst/>
                          <a:latin typeface="Arial" panose="020B0604020202020204" pitchFamily="34" charset="0"/>
                        </a:rPr>
                        <a:t>Educaţie (Education)</a:t>
                      </a:r>
                    </a:p>
                  </a:txBody>
                  <a:tcPr marL="0" marR="0" marT="0" marB="0" anchor="ctr"/>
                </a:tc>
                <a:tc>
                  <a:txBody>
                    <a:bodyPr/>
                    <a:lstStyle/>
                    <a:p>
                      <a:pPr algn="just" fontAlgn="ctr"/>
                      <a:r>
                        <a:rPr lang="en-US" sz="1000" b="1" i="0" u="none" strike="noStrike">
                          <a:solidFill>
                            <a:srgbClr val="000000"/>
                          </a:solidFill>
                          <a:effectLst/>
                          <a:latin typeface="Arial" panose="020B0604020202020204" pitchFamily="34" charset="0"/>
                        </a:rPr>
                        <a:t>011 </a:t>
                      </a:r>
                    </a:p>
                  </a:txBody>
                  <a:tcPr marL="0" marR="0" marT="0" marB="0" anchor="ctr"/>
                </a:tc>
                <a:tc>
                  <a:txBody>
                    <a:bodyPr/>
                    <a:lstStyle/>
                    <a:p>
                      <a:pPr algn="l" fontAlgn="ctr"/>
                      <a:r>
                        <a:rPr lang="en-US" sz="1000" b="1" i="0" u="none" strike="noStrike">
                          <a:solidFill>
                            <a:srgbClr val="000000"/>
                          </a:solidFill>
                          <a:effectLst/>
                          <a:latin typeface="Arial" panose="020B0604020202020204" pitchFamily="34" charset="0"/>
                        </a:rPr>
                        <a:t>Programe educaţionale (Education)</a:t>
                      </a:r>
                    </a:p>
                  </a:txBody>
                  <a:tcPr marL="0" marR="0" marT="0" marB="0" anchor="ctr"/>
                </a:tc>
                <a:tc>
                  <a:txBody>
                    <a:bodyPr/>
                    <a:lstStyle/>
                    <a:p>
                      <a:pPr algn="just" fontAlgn="ctr"/>
                      <a:r>
                        <a:rPr lang="en-US" sz="1000" b="1" i="0" u="none" strike="noStrike">
                          <a:solidFill>
                            <a:srgbClr val="000000"/>
                          </a:solidFill>
                          <a:effectLst/>
                          <a:latin typeface="Arial" panose="020B0604020202020204" pitchFamily="34" charset="0"/>
                        </a:rPr>
                        <a:t>0111</a:t>
                      </a:r>
                    </a:p>
                  </a:txBody>
                  <a:tcPr marL="0" marR="0" marT="0" marB="0" anchor="ctr"/>
                </a:tc>
                <a:tc>
                  <a:txBody>
                    <a:bodyPr/>
                    <a:lstStyle/>
                    <a:p>
                      <a:pPr algn="l" fontAlgn="ctr"/>
                      <a:r>
                        <a:rPr lang="en-US" sz="1000" b="1" i="0" u="none" strike="noStrike">
                          <a:solidFill>
                            <a:srgbClr val="000000"/>
                          </a:solidFill>
                          <a:effectLst/>
                          <a:latin typeface="Arial" panose="020B0604020202020204" pitchFamily="34" charset="0"/>
                        </a:rPr>
                        <a:t>Ştiinţele educaţiei (ştiinţe pedagogice) (Education science)</a:t>
                      </a:r>
                    </a:p>
                  </a:txBody>
                  <a:tcPr marL="0" marR="0" marT="0" marB="0" anchor="ctr"/>
                </a:tc>
                <a:tc>
                  <a:txBody>
                    <a:bodyPr/>
                    <a:lstStyle/>
                    <a:p>
                      <a:pPr algn="l" fontAlgn="ctr"/>
                      <a:r>
                        <a:rPr lang="en-US" sz="1000" b="1" i="0" u="none" strike="noStrike">
                          <a:solidFill>
                            <a:srgbClr val="000000"/>
                          </a:solidFill>
                          <a:effectLst/>
                          <a:latin typeface="Arial" panose="020B0604020202020204" pitchFamily="34" charset="0"/>
                        </a:rPr>
                        <a:t> </a:t>
                      </a:r>
                    </a:p>
                  </a:txBody>
                  <a:tcPr marL="0" marR="0" marT="0" marB="0" anchor="ctr"/>
                </a:tc>
                <a:tc>
                  <a:txBody>
                    <a:bodyPr/>
                    <a:lstStyle/>
                    <a:p>
                      <a:pPr algn="l" fontAlgn="ctr"/>
                      <a:r>
                        <a:rPr lang="en-US" sz="1000" b="0" i="0" u="none" strike="noStrike">
                          <a:solidFill>
                            <a:srgbClr val="000000"/>
                          </a:solidFill>
                          <a:effectLst/>
                          <a:latin typeface="Arial" panose="020B0604020202020204" pitchFamily="34" charset="0"/>
                        </a:rPr>
                        <a:t>40. Științe sociale</a:t>
                      </a:r>
                    </a:p>
                  </a:txBody>
                  <a:tcPr marL="0" marR="0" marT="0" marB="0" anchor="ctr"/>
                </a:tc>
                <a:tc>
                  <a:txBody>
                    <a:bodyPr/>
                    <a:lstStyle/>
                    <a:p>
                      <a:pPr algn="l" fontAlgn="ctr"/>
                      <a:r>
                        <a:rPr lang="en-US" sz="1000" b="0" i="0" u="none" strike="noStrike">
                          <a:solidFill>
                            <a:srgbClr val="000000"/>
                          </a:solidFill>
                          <a:effectLst/>
                          <a:latin typeface="Arial" panose="020B0604020202020204" pitchFamily="34" charset="0"/>
                        </a:rPr>
                        <a:t>Psihologie și științe comportamentale </a:t>
                      </a:r>
                    </a:p>
                  </a:txBody>
                  <a:tcPr marL="0" marR="0" marT="0" marB="0" anchor="ctr"/>
                </a:tc>
                <a:tc>
                  <a:txBody>
                    <a:bodyPr/>
                    <a:lstStyle/>
                    <a:p>
                      <a:pPr algn="ctr" fontAlgn="ctr"/>
                      <a:r>
                        <a:rPr lang="en-US" sz="1000" b="0" i="0" u="none" strike="noStrike">
                          <a:solidFill>
                            <a:srgbClr val="000000"/>
                          </a:solidFill>
                          <a:effectLst/>
                          <a:latin typeface="Arial" panose="020B0604020202020204" pitchFamily="34" charset="0"/>
                        </a:rPr>
                        <a:t>70</a:t>
                      </a:r>
                    </a:p>
                  </a:txBody>
                  <a:tcPr marL="0" marR="0" marT="0" marB="0" anchor="ctr"/>
                </a:tc>
                <a:tc>
                  <a:txBody>
                    <a:bodyPr/>
                    <a:lstStyle/>
                    <a:p>
                      <a:pPr algn="l" fontAlgn="ctr"/>
                      <a:r>
                        <a:rPr lang="en-US" sz="1000" b="0" i="0" u="none" strike="noStrike">
                          <a:solidFill>
                            <a:srgbClr val="000000"/>
                          </a:solidFill>
                          <a:effectLst/>
                          <a:latin typeface="Arial" panose="020B0604020202020204" pitchFamily="34" charset="0"/>
                        </a:rPr>
                        <a:t>Științe ale educației</a:t>
                      </a:r>
                    </a:p>
                  </a:txBody>
                  <a:tcPr marL="0" marR="0" marT="0" marB="0" anchor="ctr"/>
                </a:tc>
                <a:tc>
                  <a:txBody>
                    <a:bodyPr/>
                    <a:lstStyle/>
                    <a:p>
                      <a:pPr algn="l" fontAlgn="ctr"/>
                      <a:r>
                        <a:rPr lang="en-US" sz="1000" b="0" i="0" u="none" strike="noStrike">
                          <a:solidFill>
                            <a:srgbClr val="000000"/>
                          </a:solidFill>
                          <a:effectLst/>
                          <a:latin typeface="Arial" panose="020B0604020202020204" pitchFamily="34" charset="0"/>
                        </a:rPr>
                        <a:t> </a:t>
                      </a:r>
                    </a:p>
                  </a:txBody>
                  <a:tcPr marL="0" marR="0" marT="0" marB="0" anchor="ctr"/>
                </a:tc>
                <a:extLst>
                  <a:ext uri="{0D108BD9-81ED-4DB2-BD59-A6C34878D82A}">
                    <a16:rowId xmlns:a16="http://schemas.microsoft.com/office/drawing/2014/main" val="3266457397"/>
                  </a:ext>
                </a:extLst>
              </a:tr>
              <a:tr h="370840">
                <a:tc>
                  <a:txBody>
                    <a:bodyPr/>
                    <a:lstStyle/>
                    <a:p>
                      <a:pPr algn="just" fontAlgn="ctr"/>
                      <a:r>
                        <a:rPr lang="en-US" sz="1000" b="1" i="0" u="none" strike="noStrike">
                          <a:solidFill>
                            <a:srgbClr val="000000"/>
                          </a:solidFill>
                          <a:effectLst/>
                          <a:latin typeface="Arial" panose="020B0604020202020204" pitchFamily="34" charset="0"/>
                        </a:rPr>
                        <a:t>01 </a:t>
                      </a:r>
                    </a:p>
                  </a:txBody>
                  <a:tcPr marL="0" marR="0" marT="0" marB="0" anchor="ctr"/>
                </a:tc>
                <a:tc>
                  <a:txBody>
                    <a:bodyPr/>
                    <a:lstStyle/>
                    <a:p>
                      <a:pPr algn="l" fontAlgn="ctr"/>
                      <a:r>
                        <a:rPr lang="en-US" sz="1000" b="1" i="0" u="none" strike="noStrike">
                          <a:solidFill>
                            <a:srgbClr val="000000"/>
                          </a:solidFill>
                          <a:effectLst/>
                          <a:latin typeface="Arial" panose="020B0604020202020204" pitchFamily="34" charset="0"/>
                        </a:rPr>
                        <a:t>Educaţie (Education)</a:t>
                      </a:r>
                    </a:p>
                  </a:txBody>
                  <a:tcPr marL="0" marR="0" marT="0" marB="0" anchor="ctr"/>
                </a:tc>
                <a:tc>
                  <a:txBody>
                    <a:bodyPr/>
                    <a:lstStyle/>
                    <a:p>
                      <a:pPr algn="just" fontAlgn="ctr"/>
                      <a:r>
                        <a:rPr lang="en-US" sz="1000" b="1" i="0" u="none" strike="noStrike">
                          <a:solidFill>
                            <a:srgbClr val="000000"/>
                          </a:solidFill>
                          <a:effectLst/>
                          <a:latin typeface="Arial" panose="020B0604020202020204" pitchFamily="34" charset="0"/>
                        </a:rPr>
                        <a:t>011 </a:t>
                      </a:r>
                    </a:p>
                  </a:txBody>
                  <a:tcPr marL="0" marR="0" marT="0" marB="0" anchor="ctr"/>
                </a:tc>
                <a:tc>
                  <a:txBody>
                    <a:bodyPr/>
                    <a:lstStyle/>
                    <a:p>
                      <a:pPr algn="l" fontAlgn="ctr"/>
                      <a:r>
                        <a:rPr lang="en-US" sz="1000" b="1" i="0" u="none" strike="noStrike">
                          <a:solidFill>
                            <a:srgbClr val="000000"/>
                          </a:solidFill>
                          <a:effectLst/>
                          <a:latin typeface="Arial" panose="020B0604020202020204" pitchFamily="34" charset="0"/>
                        </a:rPr>
                        <a:t>Programe educaţionale (Education)</a:t>
                      </a:r>
                    </a:p>
                  </a:txBody>
                  <a:tcPr marL="0" marR="0" marT="0" marB="0" anchor="ctr"/>
                </a:tc>
                <a:tc>
                  <a:txBody>
                    <a:bodyPr/>
                    <a:lstStyle/>
                    <a:p>
                      <a:pPr algn="just" fontAlgn="ctr"/>
                      <a:r>
                        <a:rPr lang="en-US" sz="1000" b="1" i="0" u="none" strike="noStrike">
                          <a:solidFill>
                            <a:srgbClr val="000000"/>
                          </a:solidFill>
                          <a:effectLst/>
                          <a:latin typeface="Arial" panose="020B0604020202020204" pitchFamily="34" charset="0"/>
                        </a:rPr>
                        <a:t>0112 </a:t>
                      </a:r>
                    </a:p>
                  </a:txBody>
                  <a:tcPr marL="0" marR="0" marT="0" marB="0" anchor="ctr"/>
                </a:tc>
                <a:tc>
                  <a:txBody>
                    <a:bodyPr/>
                    <a:lstStyle/>
                    <a:p>
                      <a:pPr algn="l" fontAlgn="ctr"/>
                      <a:r>
                        <a:rPr lang="en-US" sz="1000" b="1" i="0" u="none" strike="noStrike">
                          <a:solidFill>
                            <a:srgbClr val="000000"/>
                          </a:solidFill>
                          <a:effectLst/>
                          <a:latin typeface="Arial" panose="020B0604020202020204" pitchFamily="34" charset="0"/>
                        </a:rPr>
                        <a:t>Formarea cadrelor didactice din învăţământul preşcolar (Training for pre-school teachers)</a:t>
                      </a:r>
                    </a:p>
                  </a:txBody>
                  <a:tcPr marL="0" marR="0" marT="0" marB="0" anchor="ctr"/>
                </a:tc>
                <a:tc>
                  <a:txBody>
                    <a:bodyPr/>
                    <a:lstStyle/>
                    <a:p>
                      <a:pPr algn="l" fontAlgn="ctr"/>
                      <a:r>
                        <a:rPr lang="en-US" sz="1000" b="1" i="0" u="none" strike="noStrike">
                          <a:solidFill>
                            <a:srgbClr val="000000"/>
                          </a:solidFill>
                          <a:effectLst/>
                          <a:latin typeface="Arial" panose="020B0604020202020204" pitchFamily="34" charset="0"/>
                        </a:rPr>
                        <a:t> </a:t>
                      </a:r>
                    </a:p>
                  </a:txBody>
                  <a:tcPr marL="0" marR="0" marT="0" marB="0" anchor="ctr"/>
                </a:tc>
                <a:tc>
                  <a:txBody>
                    <a:bodyPr/>
                    <a:lstStyle/>
                    <a:p>
                      <a:pPr algn="l" fontAlgn="ctr"/>
                      <a:r>
                        <a:rPr lang="en-US" sz="1000" b="0" i="0" u="none" strike="noStrike">
                          <a:solidFill>
                            <a:srgbClr val="000000"/>
                          </a:solidFill>
                          <a:effectLst/>
                          <a:latin typeface="Arial" panose="020B0604020202020204" pitchFamily="34" charset="0"/>
                        </a:rPr>
                        <a:t>40. Științe sociale</a:t>
                      </a:r>
                    </a:p>
                  </a:txBody>
                  <a:tcPr marL="0" marR="0" marT="0" marB="0" anchor="ctr"/>
                </a:tc>
                <a:tc>
                  <a:txBody>
                    <a:bodyPr/>
                    <a:lstStyle/>
                    <a:p>
                      <a:pPr algn="l" fontAlgn="ctr"/>
                      <a:r>
                        <a:rPr lang="en-US" sz="1000" b="0" i="0" u="none" strike="noStrike">
                          <a:solidFill>
                            <a:srgbClr val="000000"/>
                          </a:solidFill>
                          <a:effectLst/>
                          <a:latin typeface="Arial" panose="020B0604020202020204" pitchFamily="34" charset="0"/>
                        </a:rPr>
                        <a:t>Psihologie și științe comportamentale </a:t>
                      </a:r>
                    </a:p>
                  </a:txBody>
                  <a:tcPr marL="0" marR="0" marT="0" marB="0" anchor="ctr"/>
                </a:tc>
                <a:tc>
                  <a:txBody>
                    <a:bodyPr/>
                    <a:lstStyle/>
                    <a:p>
                      <a:pPr algn="ctr" fontAlgn="ctr"/>
                      <a:r>
                        <a:rPr lang="en-US" sz="1000" b="0" i="0" u="none" strike="noStrike">
                          <a:solidFill>
                            <a:srgbClr val="000000"/>
                          </a:solidFill>
                          <a:effectLst/>
                          <a:latin typeface="Arial" panose="020B0604020202020204" pitchFamily="34" charset="0"/>
                        </a:rPr>
                        <a:t>70</a:t>
                      </a:r>
                    </a:p>
                  </a:txBody>
                  <a:tcPr marL="0" marR="0" marT="0" marB="0" anchor="ctr"/>
                </a:tc>
                <a:tc>
                  <a:txBody>
                    <a:bodyPr/>
                    <a:lstStyle/>
                    <a:p>
                      <a:pPr algn="l" fontAlgn="ctr"/>
                      <a:r>
                        <a:rPr lang="en-US" sz="1000" b="0" i="0" u="none" strike="noStrike">
                          <a:solidFill>
                            <a:srgbClr val="000000"/>
                          </a:solidFill>
                          <a:effectLst/>
                          <a:latin typeface="Arial" panose="020B0604020202020204" pitchFamily="34" charset="0"/>
                        </a:rPr>
                        <a:t>Științe ale educației</a:t>
                      </a:r>
                    </a:p>
                  </a:txBody>
                  <a:tcPr marL="0" marR="0" marT="0" marB="0" anchor="ctr"/>
                </a:tc>
                <a:tc>
                  <a:txBody>
                    <a:bodyPr/>
                    <a:lstStyle/>
                    <a:p>
                      <a:pPr algn="l" fontAlgn="ctr"/>
                      <a:r>
                        <a:rPr lang="en-US" sz="1000" b="0" i="0" u="none" strike="noStrike">
                          <a:solidFill>
                            <a:srgbClr val="000000"/>
                          </a:solidFill>
                          <a:effectLst/>
                          <a:latin typeface="Arial" panose="020B0604020202020204" pitchFamily="34" charset="0"/>
                        </a:rPr>
                        <a:t> </a:t>
                      </a:r>
                    </a:p>
                  </a:txBody>
                  <a:tcPr marL="0" marR="0" marT="0" marB="0" anchor="ctr"/>
                </a:tc>
                <a:extLst>
                  <a:ext uri="{0D108BD9-81ED-4DB2-BD59-A6C34878D82A}">
                    <a16:rowId xmlns:a16="http://schemas.microsoft.com/office/drawing/2014/main" val="426194789"/>
                  </a:ext>
                </a:extLst>
              </a:tr>
              <a:tr h="370840">
                <a:tc>
                  <a:txBody>
                    <a:bodyPr/>
                    <a:lstStyle/>
                    <a:p>
                      <a:pPr algn="just" fontAlgn="ctr"/>
                      <a:r>
                        <a:rPr lang="en-US" sz="1000" b="1" i="0" u="none" strike="noStrike">
                          <a:solidFill>
                            <a:srgbClr val="000000"/>
                          </a:solidFill>
                          <a:effectLst/>
                          <a:latin typeface="Arial" panose="020B0604020202020204" pitchFamily="34" charset="0"/>
                        </a:rPr>
                        <a:t>01 </a:t>
                      </a:r>
                    </a:p>
                  </a:txBody>
                  <a:tcPr marL="0" marR="0" marT="0" marB="0" anchor="ctr"/>
                </a:tc>
                <a:tc>
                  <a:txBody>
                    <a:bodyPr/>
                    <a:lstStyle/>
                    <a:p>
                      <a:pPr algn="l" fontAlgn="ctr"/>
                      <a:r>
                        <a:rPr lang="en-US" sz="1000" b="1" i="0" u="none" strike="noStrike">
                          <a:solidFill>
                            <a:srgbClr val="000000"/>
                          </a:solidFill>
                          <a:effectLst/>
                          <a:latin typeface="Arial" panose="020B0604020202020204" pitchFamily="34" charset="0"/>
                        </a:rPr>
                        <a:t>Educaţie (Education)</a:t>
                      </a:r>
                    </a:p>
                  </a:txBody>
                  <a:tcPr marL="0" marR="0" marT="0" marB="0" anchor="ctr"/>
                </a:tc>
                <a:tc>
                  <a:txBody>
                    <a:bodyPr/>
                    <a:lstStyle/>
                    <a:p>
                      <a:pPr algn="just" fontAlgn="ctr"/>
                      <a:r>
                        <a:rPr lang="en-US" sz="1000" b="1" i="0" u="none" strike="noStrike">
                          <a:solidFill>
                            <a:srgbClr val="000000"/>
                          </a:solidFill>
                          <a:effectLst/>
                          <a:latin typeface="Arial" panose="020B0604020202020204" pitchFamily="34" charset="0"/>
                        </a:rPr>
                        <a:t>011 </a:t>
                      </a:r>
                    </a:p>
                  </a:txBody>
                  <a:tcPr marL="0" marR="0" marT="0" marB="0" anchor="ctr"/>
                </a:tc>
                <a:tc>
                  <a:txBody>
                    <a:bodyPr/>
                    <a:lstStyle/>
                    <a:p>
                      <a:pPr algn="l" fontAlgn="ctr"/>
                      <a:r>
                        <a:rPr lang="en-US" sz="1000" b="1" i="0" u="none" strike="noStrike">
                          <a:solidFill>
                            <a:srgbClr val="000000"/>
                          </a:solidFill>
                          <a:effectLst/>
                          <a:latin typeface="Arial" panose="020B0604020202020204" pitchFamily="34" charset="0"/>
                        </a:rPr>
                        <a:t>Programe educaţionale (Education)</a:t>
                      </a:r>
                    </a:p>
                  </a:txBody>
                  <a:tcPr marL="0" marR="0" marT="0" marB="0" anchor="ctr"/>
                </a:tc>
                <a:tc>
                  <a:txBody>
                    <a:bodyPr/>
                    <a:lstStyle/>
                    <a:p>
                      <a:pPr algn="just" fontAlgn="ctr"/>
                      <a:r>
                        <a:rPr lang="en-US" sz="1000" b="1" i="0" u="none" strike="noStrike">
                          <a:solidFill>
                            <a:srgbClr val="000000"/>
                          </a:solidFill>
                          <a:effectLst/>
                          <a:latin typeface="Arial" panose="020B0604020202020204" pitchFamily="34" charset="0"/>
                        </a:rPr>
                        <a:t>0113</a:t>
                      </a:r>
                    </a:p>
                  </a:txBody>
                  <a:tcPr marL="0" marR="0" marT="0" marB="0" anchor="ctr"/>
                </a:tc>
                <a:tc>
                  <a:txBody>
                    <a:bodyPr/>
                    <a:lstStyle/>
                    <a:p>
                      <a:pPr algn="l" fontAlgn="ctr"/>
                      <a:r>
                        <a:rPr lang="en-US" sz="1000" b="1" i="0" u="none" strike="noStrike">
                          <a:solidFill>
                            <a:srgbClr val="000000"/>
                          </a:solidFill>
                          <a:effectLst/>
                          <a:latin typeface="Arial" panose="020B0604020202020204" pitchFamily="34" charset="0"/>
                        </a:rPr>
                        <a:t>Formarea cadrelor didactice fără specializare pe o anumită disciplină (Teacher training without subject specialisation)</a:t>
                      </a:r>
                    </a:p>
                  </a:txBody>
                  <a:tcPr marL="0" marR="0" marT="0" marB="0" anchor="ctr"/>
                </a:tc>
                <a:tc>
                  <a:txBody>
                    <a:bodyPr/>
                    <a:lstStyle/>
                    <a:p>
                      <a:pPr algn="l" fontAlgn="ctr"/>
                      <a:r>
                        <a:rPr lang="en-US" sz="1000" b="1" i="0" u="none" strike="noStrike">
                          <a:solidFill>
                            <a:srgbClr val="000000"/>
                          </a:solidFill>
                          <a:effectLst/>
                          <a:latin typeface="Arial" panose="020B0604020202020204" pitchFamily="34" charset="0"/>
                        </a:rPr>
                        <a:t> </a:t>
                      </a:r>
                    </a:p>
                  </a:txBody>
                  <a:tcPr marL="0" marR="0" marT="0" marB="0" anchor="ctr"/>
                </a:tc>
                <a:tc>
                  <a:txBody>
                    <a:bodyPr/>
                    <a:lstStyle/>
                    <a:p>
                      <a:pPr algn="l" fontAlgn="ctr"/>
                      <a:r>
                        <a:rPr lang="en-US" sz="1000" b="0" i="0" u="none" strike="noStrike">
                          <a:solidFill>
                            <a:srgbClr val="000000"/>
                          </a:solidFill>
                          <a:effectLst/>
                          <a:latin typeface="Arial" panose="020B0604020202020204" pitchFamily="34" charset="0"/>
                        </a:rPr>
                        <a:t>40. Științe sociale</a:t>
                      </a:r>
                    </a:p>
                  </a:txBody>
                  <a:tcPr marL="0" marR="0" marT="0" marB="0" anchor="ctr"/>
                </a:tc>
                <a:tc>
                  <a:txBody>
                    <a:bodyPr/>
                    <a:lstStyle/>
                    <a:p>
                      <a:pPr algn="l" fontAlgn="ctr"/>
                      <a:r>
                        <a:rPr lang="en-US" sz="1000" b="0" i="0" u="none" strike="noStrike">
                          <a:solidFill>
                            <a:srgbClr val="000000"/>
                          </a:solidFill>
                          <a:effectLst/>
                          <a:latin typeface="Arial" panose="020B0604020202020204" pitchFamily="34" charset="0"/>
                        </a:rPr>
                        <a:t>Psihologie și științe comportamentale </a:t>
                      </a:r>
                    </a:p>
                  </a:txBody>
                  <a:tcPr marL="0" marR="0" marT="0" marB="0" anchor="ctr"/>
                </a:tc>
                <a:tc>
                  <a:txBody>
                    <a:bodyPr/>
                    <a:lstStyle/>
                    <a:p>
                      <a:pPr algn="ctr" fontAlgn="ctr"/>
                      <a:r>
                        <a:rPr lang="en-US" sz="1000" b="0" i="0" u="none" strike="noStrike">
                          <a:solidFill>
                            <a:srgbClr val="000000"/>
                          </a:solidFill>
                          <a:effectLst/>
                          <a:latin typeface="Arial" panose="020B0604020202020204" pitchFamily="34" charset="0"/>
                        </a:rPr>
                        <a:t>70</a:t>
                      </a:r>
                    </a:p>
                  </a:txBody>
                  <a:tcPr marL="0" marR="0" marT="0" marB="0" anchor="ctr"/>
                </a:tc>
                <a:tc>
                  <a:txBody>
                    <a:bodyPr/>
                    <a:lstStyle/>
                    <a:p>
                      <a:pPr algn="l" fontAlgn="ctr"/>
                      <a:r>
                        <a:rPr lang="en-US" sz="1000" b="0" i="0" u="none" strike="noStrike">
                          <a:solidFill>
                            <a:srgbClr val="000000"/>
                          </a:solidFill>
                          <a:effectLst/>
                          <a:latin typeface="Arial" panose="020B0604020202020204" pitchFamily="34" charset="0"/>
                        </a:rPr>
                        <a:t>Științe ale educației</a:t>
                      </a:r>
                    </a:p>
                  </a:txBody>
                  <a:tcPr marL="0" marR="0" marT="0" marB="0" anchor="ctr"/>
                </a:tc>
                <a:tc>
                  <a:txBody>
                    <a:bodyPr/>
                    <a:lstStyle/>
                    <a:p>
                      <a:pPr algn="l" fontAlgn="ctr"/>
                      <a:r>
                        <a:rPr lang="en-US" sz="1000" b="0" i="0" u="none" strike="noStrike">
                          <a:solidFill>
                            <a:srgbClr val="000000"/>
                          </a:solidFill>
                          <a:effectLst/>
                          <a:latin typeface="Arial" panose="020B0604020202020204" pitchFamily="34" charset="0"/>
                        </a:rPr>
                        <a:t> </a:t>
                      </a:r>
                    </a:p>
                  </a:txBody>
                  <a:tcPr marL="0" marR="0" marT="0" marB="0" anchor="ctr"/>
                </a:tc>
                <a:extLst>
                  <a:ext uri="{0D108BD9-81ED-4DB2-BD59-A6C34878D82A}">
                    <a16:rowId xmlns:a16="http://schemas.microsoft.com/office/drawing/2014/main" val="2518256214"/>
                  </a:ext>
                </a:extLst>
              </a:tr>
              <a:tr h="370840">
                <a:tc>
                  <a:txBody>
                    <a:bodyPr/>
                    <a:lstStyle/>
                    <a:p>
                      <a:pPr algn="just" fontAlgn="ctr"/>
                      <a:r>
                        <a:rPr lang="en-US" sz="1000" b="1" i="0" u="none" strike="noStrike">
                          <a:solidFill>
                            <a:srgbClr val="000000"/>
                          </a:solidFill>
                          <a:effectLst/>
                          <a:latin typeface="Arial" panose="020B0604020202020204" pitchFamily="34" charset="0"/>
                        </a:rPr>
                        <a:t>01 </a:t>
                      </a:r>
                    </a:p>
                  </a:txBody>
                  <a:tcPr marL="0" marR="0" marT="0" marB="0" anchor="ctr"/>
                </a:tc>
                <a:tc>
                  <a:txBody>
                    <a:bodyPr/>
                    <a:lstStyle/>
                    <a:p>
                      <a:pPr algn="l" fontAlgn="ctr"/>
                      <a:r>
                        <a:rPr lang="en-US" sz="1000" b="1" i="0" u="none" strike="noStrike">
                          <a:solidFill>
                            <a:srgbClr val="000000"/>
                          </a:solidFill>
                          <a:effectLst/>
                          <a:latin typeface="Arial" panose="020B0604020202020204" pitchFamily="34" charset="0"/>
                        </a:rPr>
                        <a:t>Educaţie (Education)</a:t>
                      </a:r>
                    </a:p>
                  </a:txBody>
                  <a:tcPr marL="0" marR="0" marT="0" marB="0" anchor="ctr"/>
                </a:tc>
                <a:tc>
                  <a:txBody>
                    <a:bodyPr/>
                    <a:lstStyle/>
                    <a:p>
                      <a:pPr algn="just" fontAlgn="ctr"/>
                      <a:r>
                        <a:rPr lang="en-US" sz="1000" b="1" i="0" u="none" strike="noStrike">
                          <a:solidFill>
                            <a:srgbClr val="000000"/>
                          </a:solidFill>
                          <a:effectLst/>
                          <a:latin typeface="Arial" panose="020B0604020202020204" pitchFamily="34" charset="0"/>
                        </a:rPr>
                        <a:t>011 </a:t>
                      </a:r>
                    </a:p>
                  </a:txBody>
                  <a:tcPr marL="0" marR="0" marT="0" marB="0" anchor="ctr"/>
                </a:tc>
                <a:tc>
                  <a:txBody>
                    <a:bodyPr/>
                    <a:lstStyle/>
                    <a:p>
                      <a:pPr algn="l" fontAlgn="ctr"/>
                      <a:r>
                        <a:rPr lang="en-US" sz="1000" b="1" i="0" u="none" strike="noStrike">
                          <a:solidFill>
                            <a:srgbClr val="000000"/>
                          </a:solidFill>
                          <a:effectLst/>
                          <a:latin typeface="Arial" panose="020B0604020202020204" pitchFamily="34" charset="0"/>
                        </a:rPr>
                        <a:t>Programe educaţionale (Education)</a:t>
                      </a:r>
                    </a:p>
                  </a:txBody>
                  <a:tcPr marL="0" marR="0" marT="0" marB="0" anchor="ctr"/>
                </a:tc>
                <a:tc>
                  <a:txBody>
                    <a:bodyPr/>
                    <a:lstStyle/>
                    <a:p>
                      <a:pPr algn="just" fontAlgn="ctr"/>
                      <a:r>
                        <a:rPr lang="en-US" sz="1000" b="1" i="0" u="none" strike="noStrike">
                          <a:solidFill>
                            <a:srgbClr val="000000"/>
                          </a:solidFill>
                          <a:effectLst/>
                          <a:latin typeface="Arial" panose="020B0604020202020204" pitchFamily="34" charset="0"/>
                        </a:rPr>
                        <a:t>0114 </a:t>
                      </a:r>
                    </a:p>
                  </a:txBody>
                  <a:tcPr marL="0" marR="0" marT="0" marB="0" anchor="ctr"/>
                </a:tc>
                <a:tc>
                  <a:txBody>
                    <a:bodyPr/>
                    <a:lstStyle/>
                    <a:p>
                      <a:pPr algn="l" fontAlgn="ctr"/>
                      <a:r>
                        <a:rPr lang="en-US" sz="1000" b="1" i="0" u="none" strike="noStrike">
                          <a:solidFill>
                            <a:srgbClr val="000000"/>
                          </a:solidFill>
                          <a:effectLst/>
                          <a:latin typeface="Arial" panose="020B0604020202020204" pitchFamily="34" charset="0"/>
                        </a:rPr>
                        <a:t>Formarea cadrelor didactice cu specializare pe o anumită disciplină (Teacher training with subject specialisation)</a:t>
                      </a:r>
                    </a:p>
                  </a:txBody>
                  <a:tcPr marL="0" marR="0" marT="0" marB="0" anchor="ctr"/>
                </a:tc>
                <a:tc>
                  <a:txBody>
                    <a:bodyPr/>
                    <a:lstStyle/>
                    <a:p>
                      <a:pPr algn="l" fontAlgn="ctr"/>
                      <a:r>
                        <a:rPr lang="en-US" sz="1000" b="1" i="0" u="none" strike="noStrike">
                          <a:solidFill>
                            <a:srgbClr val="000000"/>
                          </a:solidFill>
                          <a:effectLst/>
                          <a:latin typeface="Arial" panose="020B0604020202020204" pitchFamily="34" charset="0"/>
                        </a:rPr>
                        <a:t> </a:t>
                      </a:r>
                    </a:p>
                  </a:txBody>
                  <a:tcPr marL="0" marR="0" marT="0" marB="0" anchor="ctr"/>
                </a:tc>
                <a:tc>
                  <a:txBody>
                    <a:bodyPr/>
                    <a:lstStyle/>
                    <a:p>
                      <a:pPr algn="l" fontAlgn="ctr"/>
                      <a:r>
                        <a:rPr lang="en-US" sz="1000" b="0" i="0" u="none" strike="noStrike">
                          <a:solidFill>
                            <a:srgbClr val="000000"/>
                          </a:solidFill>
                          <a:effectLst/>
                          <a:latin typeface="Arial" panose="020B0604020202020204" pitchFamily="34" charset="0"/>
                        </a:rPr>
                        <a:t>40. Științe sociale</a:t>
                      </a:r>
                    </a:p>
                  </a:txBody>
                  <a:tcPr marL="0" marR="0" marT="0" marB="0" anchor="ctr"/>
                </a:tc>
                <a:tc>
                  <a:txBody>
                    <a:bodyPr/>
                    <a:lstStyle/>
                    <a:p>
                      <a:pPr algn="l" fontAlgn="ctr"/>
                      <a:r>
                        <a:rPr lang="en-US" sz="1000" b="0" i="0" u="none" strike="noStrike">
                          <a:solidFill>
                            <a:srgbClr val="000000"/>
                          </a:solidFill>
                          <a:effectLst/>
                          <a:latin typeface="Arial" panose="020B0604020202020204" pitchFamily="34" charset="0"/>
                        </a:rPr>
                        <a:t>Psihologie și științe comportamentale </a:t>
                      </a:r>
                    </a:p>
                  </a:txBody>
                  <a:tcPr marL="0" marR="0" marT="0" marB="0" anchor="ctr"/>
                </a:tc>
                <a:tc>
                  <a:txBody>
                    <a:bodyPr/>
                    <a:lstStyle/>
                    <a:p>
                      <a:pPr algn="ctr" fontAlgn="ctr"/>
                      <a:r>
                        <a:rPr lang="en-US" sz="1000" b="0" i="0" u="none" strike="noStrike">
                          <a:solidFill>
                            <a:srgbClr val="000000"/>
                          </a:solidFill>
                          <a:effectLst/>
                          <a:latin typeface="Arial" panose="020B0604020202020204" pitchFamily="34" charset="0"/>
                        </a:rPr>
                        <a:t>70</a:t>
                      </a:r>
                    </a:p>
                  </a:txBody>
                  <a:tcPr marL="0" marR="0" marT="0" marB="0" anchor="ctr"/>
                </a:tc>
                <a:tc>
                  <a:txBody>
                    <a:bodyPr/>
                    <a:lstStyle/>
                    <a:p>
                      <a:pPr algn="l" fontAlgn="ctr"/>
                      <a:r>
                        <a:rPr lang="en-US" sz="1000" b="0" i="0" u="none" strike="noStrike">
                          <a:solidFill>
                            <a:srgbClr val="000000"/>
                          </a:solidFill>
                          <a:effectLst/>
                          <a:latin typeface="Arial" panose="020B0604020202020204" pitchFamily="34" charset="0"/>
                        </a:rPr>
                        <a:t>Științe ale educației</a:t>
                      </a:r>
                    </a:p>
                  </a:txBody>
                  <a:tcPr marL="0" marR="0" marT="0" marB="0" anchor="ctr"/>
                </a:tc>
                <a:tc>
                  <a:txBody>
                    <a:bodyPr/>
                    <a:lstStyle/>
                    <a:p>
                      <a:pPr algn="l" fontAlgn="ctr"/>
                      <a:r>
                        <a:rPr lang="en-US" sz="1000" b="0" i="0" u="none" strike="noStrike">
                          <a:solidFill>
                            <a:srgbClr val="000000"/>
                          </a:solidFill>
                          <a:effectLst/>
                          <a:latin typeface="Arial" panose="020B0604020202020204" pitchFamily="34" charset="0"/>
                        </a:rPr>
                        <a:t> </a:t>
                      </a:r>
                    </a:p>
                  </a:txBody>
                  <a:tcPr marL="0" marR="0" marT="0" marB="0" anchor="ctr"/>
                </a:tc>
                <a:extLst>
                  <a:ext uri="{0D108BD9-81ED-4DB2-BD59-A6C34878D82A}">
                    <a16:rowId xmlns:a16="http://schemas.microsoft.com/office/drawing/2014/main" val="2220760327"/>
                  </a:ext>
                </a:extLst>
              </a:tr>
              <a:tr h="370840">
                <a:tc>
                  <a:txBody>
                    <a:bodyPr/>
                    <a:lstStyle/>
                    <a:p>
                      <a:pPr algn="just" fontAlgn="ctr"/>
                      <a:r>
                        <a:rPr lang="en-US" sz="1000" b="1" i="0" u="none" strike="noStrike">
                          <a:solidFill>
                            <a:srgbClr val="000000"/>
                          </a:solidFill>
                          <a:effectLst/>
                          <a:latin typeface="Arial" panose="020B0604020202020204" pitchFamily="34" charset="0"/>
                        </a:rPr>
                        <a:t>01 </a:t>
                      </a:r>
                    </a:p>
                  </a:txBody>
                  <a:tcPr marL="0" marR="0" marT="0" marB="0" anchor="ctr"/>
                </a:tc>
                <a:tc>
                  <a:txBody>
                    <a:bodyPr/>
                    <a:lstStyle/>
                    <a:p>
                      <a:pPr algn="l" fontAlgn="ctr"/>
                      <a:r>
                        <a:rPr lang="en-US" sz="1000" b="1" i="0" u="none" strike="noStrike">
                          <a:solidFill>
                            <a:srgbClr val="000000"/>
                          </a:solidFill>
                          <a:effectLst/>
                          <a:latin typeface="Arial" panose="020B0604020202020204" pitchFamily="34" charset="0"/>
                        </a:rPr>
                        <a:t>Educaţie (Education)</a:t>
                      </a:r>
                    </a:p>
                  </a:txBody>
                  <a:tcPr marL="0" marR="0" marT="0" marB="0" anchor="ctr"/>
                </a:tc>
                <a:tc>
                  <a:txBody>
                    <a:bodyPr/>
                    <a:lstStyle/>
                    <a:p>
                      <a:pPr algn="just" fontAlgn="ctr"/>
                      <a:r>
                        <a:rPr lang="en-US" sz="1000" b="1" i="0" u="none" strike="noStrike">
                          <a:solidFill>
                            <a:srgbClr val="000000"/>
                          </a:solidFill>
                          <a:effectLst/>
                          <a:latin typeface="Arial" panose="020B0604020202020204" pitchFamily="34" charset="0"/>
                        </a:rPr>
                        <a:t>011 </a:t>
                      </a:r>
                    </a:p>
                  </a:txBody>
                  <a:tcPr marL="0" marR="0" marT="0" marB="0" anchor="ctr"/>
                </a:tc>
                <a:tc>
                  <a:txBody>
                    <a:bodyPr/>
                    <a:lstStyle/>
                    <a:p>
                      <a:pPr algn="l" fontAlgn="ctr"/>
                      <a:r>
                        <a:rPr lang="en-US" sz="1000" b="1" i="0" u="none" strike="noStrike">
                          <a:solidFill>
                            <a:srgbClr val="000000"/>
                          </a:solidFill>
                          <a:effectLst/>
                          <a:latin typeface="Arial" panose="020B0604020202020204" pitchFamily="34" charset="0"/>
                        </a:rPr>
                        <a:t>Programe educaţionale (Education)</a:t>
                      </a:r>
                    </a:p>
                  </a:txBody>
                  <a:tcPr marL="0" marR="0" marT="0" marB="0" anchor="ctr"/>
                </a:tc>
                <a:tc>
                  <a:txBody>
                    <a:bodyPr/>
                    <a:lstStyle/>
                    <a:p>
                      <a:pPr algn="just" fontAlgn="ctr"/>
                      <a:r>
                        <a:rPr lang="en-US" sz="1000" b="1" i="0" u="none" strike="noStrike">
                          <a:solidFill>
                            <a:srgbClr val="000000"/>
                          </a:solidFill>
                          <a:effectLst/>
                          <a:latin typeface="Arial" panose="020B0604020202020204" pitchFamily="34" charset="0"/>
                        </a:rPr>
                        <a:t>0114 </a:t>
                      </a:r>
                    </a:p>
                  </a:txBody>
                  <a:tcPr marL="0" marR="0" marT="0" marB="0" anchor="ctr"/>
                </a:tc>
                <a:tc>
                  <a:txBody>
                    <a:bodyPr/>
                    <a:lstStyle/>
                    <a:p>
                      <a:pPr algn="l" fontAlgn="ctr"/>
                      <a:r>
                        <a:rPr lang="en-US" sz="1000" b="1" i="0" u="none" strike="noStrike">
                          <a:solidFill>
                            <a:srgbClr val="000000"/>
                          </a:solidFill>
                          <a:effectLst/>
                          <a:latin typeface="Arial" panose="020B0604020202020204" pitchFamily="34" charset="0"/>
                        </a:rPr>
                        <a:t>Formarea cadrelor didactice cu specializare pe o anumită disciplină (Teacher training with subject specialisation)</a:t>
                      </a:r>
                    </a:p>
                  </a:txBody>
                  <a:tcPr marL="0" marR="0" marT="0" marB="0" anchor="ctr"/>
                </a:tc>
                <a:tc>
                  <a:txBody>
                    <a:bodyPr/>
                    <a:lstStyle/>
                    <a:p>
                      <a:pPr algn="l" fontAlgn="ctr"/>
                      <a:r>
                        <a:rPr lang="en-US" sz="1000" b="1" i="0" u="none" strike="noStrike">
                          <a:solidFill>
                            <a:srgbClr val="000000"/>
                          </a:solidFill>
                          <a:effectLst/>
                          <a:latin typeface="Arial" panose="020B0604020202020204" pitchFamily="34" charset="0"/>
                        </a:rPr>
                        <a:t> </a:t>
                      </a:r>
                    </a:p>
                  </a:txBody>
                  <a:tcPr marL="0" marR="0" marT="0" marB="0" anchor="ctr"/>
                </a:tc>
                <a:tc>
                  <a:txBody>
                    <a:bodyPr/>
                    <a:lstStyle/>
                    <a:p>
                      <a:pPr algn="l" fontAlgn="ctr"/>
                      <a:r>
                        <a:rPr lang="pt-BR" sz="1000" b="0" i="0" u="none" strike="noStrike">
                          <a:solidFill>
                            <a:srgbClr val="000000"/>
                          </a:solidFill>
                          <a:effectLst/>
                          <a:latin typeface="Arial" panose="020B0604020202020204" pitchFamily="34" charset="0"/>
                        </a:rPr>
                        <a:t>50. Științe umaniste și arte </a:t>
                      </a:r>
                    </a:p>
                  </a:txBody>
                  <a:tcPr marL="0" marR="0" marT="0" marB="0" anchor="ctr"/>
                </a:tc>
                <a:tc>
                  <a:txBody>
                    <a:bodyPr/>
                    <a:lstStyle/>
                    <a:p>
                      <a:pPr algn="l" fontAlgn="ctr"/>
                      <a:r>
                        <a:rPr lang="en-US" sz="1000" b="0" i="0" u="none" strike="noStrike">
                          <a:solidFill>
                            <a:srgbClr val="000000"/>
                          </a:solidFill>
                          <a:effectLst/>
                          <a:latin typeface="Arial" panose="020B0604020202020204" pitchFamily="34" charset="0"/>
                        </a:rPr>
                        <a:t>Teologie</a:t>
                      </a:r>
                    </a:p>
                  </a:txBody>
                  <a:tcPr marL="0" marR="0" marT="0" marB="0" anchor="ctr"/>
                </a:tc>
                <a:tc>
                  <a:txBody>
                    <a:bodyPr/>
                    <a:lstStyle/>
                    <a:p>
                      <a:pPr algn="ctr" fontAlgn="ctr"/>
                      <a:r>
                        <a:rPr lang="en-US" sz="1000" b="0" i="0" u="none" strike="noStrike">
                          <a:solidFill>
                            <a:srgbClr val="000000"/>
                          </a:solidFill>
                          <a:effectLst/>
                          <a:latin typeface="Arial" panose="020B0604020202020204" pitchFamily="34" charset="0"/>
                        </a:rPr>
                        <a:t>10</a:t>
                      </a:r>
                    </a:p>
                  </a:txBody>
                  <a:tcPr marL="0" marR="0" marT="0" marB="0" anchor="ctr"/>
                </a:tc>
                <a:tc>
                  <a:txBody>
                    <a:bodyPr/>
                    <a:lstStyle/>
                    <a:p>
                      <a:pPr algn="l" fontAlgn="ctr"/>
                      <a:r>
                        <a:rPr lang="en-US" sz="1000" b="0" i="0" u="none" strike="noStrike">
                          <a:solidFill>
                            <a:srgbClr val="000000"/>
                          </a:solidFill>
                          <a:effectLst/>
                          <a:latin typeface="Arial" panose="020B0604020202020204" pitchFamily="34" charset="0"/>
                        </a:rPr>
                        <a:t>Teologie</a:t>
                      </a:r>
                    </a:p>
                  </a:txBody>
                  <a:tcPr marL="0" marR="0" marT="0" marB="0" anchor="ctr"/>
                </a:tc>
                <a:tc>
                  <a:txBody>
                    <a:bodyPr/>
                    <a:lstStyle/>
                    <a:p>
                      <a:pPr algn="l" fontAlgn="ctr"/>
                      <a:r>
                        <a:rPr lang="en-US" sz="1000" b="0" i="0" u="none" strike="noStrike" dirty="0" err="1">
                          <a:solidFill>
                            <a:srgbClr val="000000"/>
                          </a:solidFill>
                          <a:effectLst/>
                          <a:latin typeface="Arial" panose="020B0604020202020204" pitchFamily="34" charset="0"/>
                        </a:rPr>
                        <a:t>Facultatea</a:t>
                      </a:r>
                      <a:r>
                        <a:rPr lang="en-US" sz="1000" b="0" i="0" u="none" strike="noStrike" dirty="0">
                          <a:solidFill>
                            <a:srgbClr val="000000"/>
                          </a:solidFill>
                          <a:effectLst/>
                          <a:latin typeface="Arial" panose="020B0604020202020204" pitchFamily="34" charset="0"/>
                        </a:rPr>
                        <a:t> de </a:t>
                      </a:r>
                      <a:r>
                        <a:rPr lang="en-US" sz="1000" b="0" i="0" u="none" strike="noStrike" dirty="0" err="1">
                          <a:solidFill>
                            <a:srgbClr val="000000"/>
                          </a:solidFill>
                          <a:effectLst/>
                          <a:latin typeface="Arial" panose="020B0604020202020204" pitchFamily="34" charset="0"/>
                        </a:rPr>
                        <a:t>Teologie</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Ortodoxa</a:t>
                      </a:r>
                      <a:r>
                        <a:rPr lang="en-US" sz="1000" b="0" i="0" u="none" strike="noStrike" dirty="0">
                          <a:solidFill>
                            <a:srgbClr val="000000"/>
                          </a:solidFill>
                          <a:effectLst/>
                          <a:latin typeface="Arial" panose="020B0604020202020204" pitchFamily="34" charset="0"/>
                        </a:rPr>
                        <a:t> - </a:t>
                      </a:r>
                      <a:r>
                        <a:rPr lang="en-US" sz="1000" b="0" i="0" u="none" strike="noStrike" dirty="0" err="1">
                          <a:solidFill>
                            <a:srgbClr val="000000"/>
                          </a:solidFill>
                          <a:effectLst/>
                          <a:latin typeface="Arial" panose="020B0604020202020204" pitchFamily="34" charset="0"/>
                        </a:rPr>
                        <a:t>specializarea</a:t>
                      </a:r>
                      <a:r>
                        <a:rPr lang="en-US" sz="1000" b="0" i="0" u="none" strike="noStrike" dirty="0">
                          <a:solidFill>
                            <a:srgbClr val="000000"/>
                          </a:solidFill>
                          <a:effectLst/>
                          <a:latin typeface="Arial" panose="020B0604020202020204" pitchFamily="34" charset="0"/>
                        </a:rPr>
                        <a:t> - </a:t>
                      </a:r>
                      <a:r>
                        <a:rPr lang="en-US" sz="1000" b="0" i="0" u="none" strike="noStrike" dirty="0" err="1">
                          <a:solidFill>
                            <a:srgbClr val="FF0000"/>
                          </a:solidFill>
                          <a:effectLst/>
                          <a:latin typeface="Arial" panose="020B0604020202020204" pitchFamily="34" charset="0"/>
                        </a:rPr>
                        <a:t>Teologie</a:t>
                      </a:r>
                      <a:r>
                        <a:rPr lang="en-US" sz="1000" b="0" i="0" u="none" strike="noStrike" dirty="0">
                          <a:solidFill>
                            <a:srgbClr val="FF0000"/>
                          </a:solidFill>
                          <a:effectLst/>
                          <a:latin typeface="Arial" panose="020B0604020202020204" pitchFamily="34" charset="0"/>
                        </a:rPr>
                        <a:t> </a:t>
                      </a:r>
                      <a:r>
                        <a:rPr lang="en-US" sz="1000" b="0" i="0" u="none" strike="noStrike" dirty="0" err="1">
                          <a:solidFill>
                            <a:srgbClr val="FF0000"/>
                          </a:solidFill>
                          <a:effectLst/>
                          <a:latin typeface="Arial" panose="020B0604020202020204" pitchFamily="34" charset="0"/>
                        </a:rPr>
                        <a:t>didactică</a:t>
                      </a:r>
                      <a:r>
                        <a:rPr lang="en-US" sz="1000" b="0" i="0" u="none" strike="noStrike" dirty="0">
                          <a:solidFill>
                            <a:srgbClr val="FF0000"/>
                          </a:solidFill>
                          <a:effectLst/>
                          <a:latin typeface="Arial" panose="020B0604020202020204" pitchFamily="34" charset="0"/>
                        </a:rPr>
                        <a:t>?</a:t>
                      </a:r>
                    </a:p>
                  </a:txBody>
                  <a:tcPr marL="0" marR="0" marT="0" marB="0" anchor="ctr"/>
                </a:tc>
                <a:extLst>
                  <a:ext uri="{0D108BD9-81ED-4DB2-BD59-A6C34878D82A}">
                    <a16:rowId xmlns:a16="http://schemas.microsoft.com/office/drawing/2014/main" val="3836717303"/>
                  </a:ext>
                </a:extLst>
              </a:tr>
            </a:tbl>
          </a:graphicData>
        </a:graphic>
      </p:graphicFrame>
    </p:spTree>
    <p:extLst>
      <p:ext uri="{BB962C8B-B14F-4D97-AF65-F5344CB8AC3E}">
        <p14:creationId xmlns:p14="http://schemas.microsoft.com/office/powerpoint/2010/main" val="3087512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519" y="773199"/>
            <a:ext cx="10515600" cy="969337"/>
          </a:xfrm>
        </p:spPr>
        <p:txBody>
          <a:bodyPr>
            <a:normAutofit/>
          </a:bodyPr>
          <a:lstStyle/>
          <a:p>
            <a:pPr algn="ctr"/>
            <a:r>
              <a:rPr lang="en-US" sz="4000" dirty="0" smtClean="0"/>
              <a:t>2-ARTE </a:t>
            </a:r>
            <a:r>
              <a:rPr lang="ro-RO" sz="4000" dirty="0" smtClean="0"/>
              <a:t>Ș</a:t>
            </a:r>
            <a:r>
              <a:rPr lang="en-US" sz="4000" dirty="0" smtClean="0"/>
              <a:t>I </a:t>
            </a:r>
            <a:r>
              <a:rPr lang="ro-RO" sz="4000" dirty="0" smtClean="0"/>
              <a:t>ȘTIINȚE UMANISTE</a:t>
            </a:r>
            <a:endParaRPr lang="en-US" sz="40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03322269"/>
              </p:ext>
            </p:extLst>
          </p:nvPr>
        </p:nvGraphicFramePr>
        <p:xfrm>
          <a:off x="629726" y="1742536"/>
          <a:ext cx="11033185" cy="4629150"/>
        </p:xfrm>
        <a:graphic>
          <a:graphicData uri="http://schemas.openxmlformats.org/drawingml/2006/table">
            <a:tbl>
              <a:tblPr firstRow="1" bandRow="1">
                <a:tableStyleId>{5C22544A-7EE6-4342-B048-85BDC9FD1C3A}</a:tableStyleId>
              </a:tblPr>
              <a:tblGrid>
                <a:gridCol w="432940">
                  <a:extLst>
                    <a:ext uri="{9D8B030D-6E8A-4147-A177-3AD203B41FA5}">
                      <a16:colId xmlns:a16="http://schemas.microsoft.com/office/drawing/2014/main" val="3479280633"/>
                    </a:ext>
                  </a:extLst>
                </a:gridCol>
                <a:gridCol w="852398">
                  <a:extLst>
                    <a:ext uri="{9D8B030D-6E8A-4147-A177-3AD203B41FA5}">
                      <a16:colId xmlns:a16="http://schemas.microsoft.com/office/drawing/2014/main" val="3592804414"/>
                    </a:ext>
                  </a:extLst>
                </a:gridCol>
                <a:gridCol w="414067">
                  <a:extLst>
                    <a:ext uri="{9D8B030D-6E8A-4147-A177-3AD203B41FA5}">
                      <a16:colId xmlns:a16="http://schemas.microsoft.com/office/drawing/2014/main" val="674651432"/>
                    </a:ext>
                  </a:extLst>
                </a:gridCol>
                <a:gridCol w="1293963">
                  <a:extLst>
                    <a:ext uri="{9D8B030D-6E8A-4147-A177-3AD203B41FA5}">
                      <a16:colId xmlns:a16="http://schemas.microsoft.com/office/drawing/2014/main" val="2017228955"/>
                    </a:ext>
                  </a:extLst>
                </a:gridCol>
                <a:gridCol w="517585">
                  <a:extLst>
                    <a:ext uri="{9D8B030D-6E8A-4147-A177-3AD203B41FA5}">
                      <a16:colId xmlns:a16="http://schemas.microsoft.com/office/drawing/2014/main" val="1882717908"/>
                    </a:ext>
                  </a:extLst>
                </a:gridCol>
                <a:gridCol w="1725283">
                  <a:extLst>
                    <a:ext uri="{9D8B030D-6E8A-4147-A177-3AD203B41FA5}">
                      <a16:colId xmlns:a16="http://schemas.microsoft.com/office/drawing/2014/main" val="1242605637"/>
                    </a:ext>
                  </a:extLst>
                </a:gridCol>
                <a:gridCol w="258793">
                  <a:extLst>
                    <a:ext uri="{9D8B030D-6E8A-4147-A177-3AD203B41FA5}">
                      <a16:colId xmlns:a16="http://schemas.microsoft.com/office/drawing/2014/main" val="1070881348"/>
                    </a:ext>
                  </a:extLst>
                </a:gridCol>
                <a:gridCol w="1233577">
                  <a:extLst>
                    <a:ext uri="{9D8B030D-6E8A-4147-A177-3AD203B41FA5}">
                      <a16:colId xmlns:a16="http://schemas.microsoft.com/office/drawing/2014/main" val="681253575"/>
                    </a:ext>
                  </a:extLst>
                </a:gridCol>
                <a:gridCol w="1017917">
                  <a:extLst>
                    <a:ext uri="{9D8B030D-6E8A-4147-A177-3AD203B41FA5}">
                      <a16:colId xmlns:a16="http://schemas.microsoft.com/office/drawing/2014/main" val="1848474606"/>
                    </a:ext>
                  </a:extLst>
                </a:gridCol>
                <a:gridCol w="664234">
                  <a:extLst>
                    <a:ext uri="{9D8B030D-6E8A-4147-A177-3AD203B41FA5}">
                      <a16:colId xmlns:a16="http://schemas.microsoft.com/office/drawing/2014/main" val="356358276"/>
                    </a:ext>
                  </a:extLst>
                </a:gridCol>
                <a:gridCol w="1086928">
                  <a:extLst>
                    <a:ext uri="{9D8B030D-6E8A-4147-A177-3AD203B41FA5}">
                      <a16:colId xmlns:a16="http://schemas.microsoft.com/office/drawing/2014/main" val="3452526377"/>
                    </a:ext>
                  </a:extLst>
                </a:gridCol>
                <a:gridCol w="1535500">
                  <a:extLst>
                    <a:ext uri="{9D8B030D-6E8A-4147-A177-3AD203B41FA5}">
                      <a16:colId xmlns:a16="http://schemas.microsoft.com/office/drawing/2014/main" val="841492197"/>
                    </a:ext>
                  </a:extLst>
                </a:gridCol>
              </a:tblGrid>
              <a:tr h="370840">
                <a:tc>
                  <a:txBody>
                    <a:bodyPr/>
                    <a:lstStyle/>
                    <a:p>
                      <a:pPr algn="ctr" fontAlgn="ctr"/>
                      <a:r>
                        <a:rPr lang="en-US" sz="1000" b="1" i="0" u="none" strike="noStrike" dirty="0">
                          <a:solidFill>
                            <a:srgbClr val="FFFFFF"/>
                          </a:solidFill>
                          <a:effectLst/>
                          <a:latin typeface="Arial" panose="020B0604020202020204" pitchFamily="34" charset="0"/>
                        </a:rPr>
                        <a:t>Cod ISCED</a:t>
                      </a:r>
                    </a:p>
                  </a:txBody>
                  <a:tcPr marL="0" marR="0" marT="0" marB="0" anchor="ctr"/>
                </a:tc>
                <a:tc>
                  <a:txBody>
                    <a:bodyPr/>
                    <a:lstStyle/>
                    <a:p>
                      <a:pPr algn="ctr" fontAlgn="ctr"/>
                      <a:r>
                        <a:rPr lang="en-US" sz="1000" b="1" i="0" u="none" strike="noStrike">
                          <a:solidFill>
                            <a:srgbClr val="FFFFFF"/>
                          </a:solidFill>
                          <a:effectLst/>
                          <a:latin typeface="Arial" panose="020B0604020202020204" pitchFamily="34" charset="0"/>
                        </a:rPr>
                        <a:t>Domeniu larg</a:t>
                      </a:r>
                    </a:p>
                  </a:txBody>
                  <a:tcPr marL="0" marR="0" marT="0" marB="0" anchor="ctr"/>
                </a:tc>
                <a:tc>
                  <a:txBody>
                    <a:bodyPr/>
                    <a:lstStyle/>
                    <a:p>
                      <a:pPr algn="ctr" fontAlgn="ctr"/>
                      <a:r>
                        <a:rPr lang="en-US" sz="1000" b="1" i="0" u="none" strike="noStrike">
                          <a:solidFill>
                            <a:srgbClr val="FFFFFF"/>
                          </a:solidFill>
                          <a:effectLst/>
                          <a:latin typeface="Arial" panose="020B0604020202020204" pitchFamily="34" charset="0"/>
                        </a:rPr>
                        <a:t>Cod ISCED</a:t>
                      </a:r>
                    </a:p>
                  </a:txBody>
                  <a:tcPr marL="0" marR="0" marT="0" marB="0" anchor="ctr"/>
                </a:tc>
                <a:tc>
                  <a:txBody>
                    <a:bodyPr/>
                    <a:lstStyle/>
                    <a:p>
                      <a:pPr algn="ctr" fontAlgn="ctr"/>
                      <a:r>
                        <a:rPr lang="en-US" sz="1000" b="1" i="0" u="none" strike="noStrike">
                          <a:solidFill>
                            <a:srgbClr val="FFFFFF"/>
                          </a:solidFill>
                          <a:effectLst/>
                          <a:latin typeface="Arial" panose="020B0604020202020204" pitchFamily="34" charset="0"/>
                        </a:rPr>
                        <a:t>Domeniu restrâns ISCED</a:t>
                      </a:r>
                    </a:p>
                  </a:txBody>
                  <a:tcPr marL="0" marR="0" marT="0" marB="0" anchor="ctr"/>
                </a:tc>
                <a:tc>
                  <a:txBody>
                    <a:bodyPr/>
                    <a:lstStyle/>
                    <a:p>
                      <a:pPr algn="ctr" fontAlgn="ctr"/>
                      <a:r>
                        <a:rPr lang="en-US" sz="1000" b="1" i="0" u="none" strike="noStrike">
                          <a:solidFill>
                            <a:srgbClr val="FFFFFF"/>
                          </a:solidFill>
                          <a:effectLst/>
                          <a:latin typeface="Arial" panose="020B0604020202020204" pitchFamily="34" charset="0"/>
                        </a:rPr>
                        <a:t>Cod ISCED</a:t>
                      </a:r>
                    </a:p>
                  </a:txBody>
                  <a:tcPr marL="0" marR="0" marT="0" marB="0" anchor="ctr"/>
                </a:tc>
                <a:tc>
                  <a:txBody>
                    <a:bodyPr/>
                    <a:lstStyle/>
                    <a:p>
                      <a:pPr algn="ctr" fontAlgn="ctr"/>
                      <a:r>
                        <a:rPr lang="en-US" sz="1000" b="1" i="0" u="none" strike="noStrike">
                          <a:solidFill>
                            <a:srgbClr val="FFFFFF"/>
                          </a:solidFill>
                          <a:effectLst/>
                          <a:latin typeface="Arial" panose="020B0604020202020204" pitchFamily="34" charset="0"/>
                        </a:rPr>
                        <a:t>Domeniu detaliat ISCED</a:t>
                      </a:r>
                    </a:p>
                  </a:txBody>
                  <a:tcPr marL="0" marR="0" marT="0" marB="0" anchor="ctr"/>
                </a:tc>
                <a:tc>
                  <a:txBody>
                    <a:bodyPr/>
                    <a:lstStyle/>
                    <a:p>
                      <a:pPr algn="ctr" fontAlgn="ctr"/>
                      <a:r>
                        <a:rPr lang="en-US" sz="1000" b="1" i="0" u="none" strike="noStrike" dirty="0">
                          <a:solidFill>
                            <a:srgbClr val="FFFFFF"/>
                          </a:solidFill>
                          <a:effectLst/>
                          <a:latin typeface="Arial" panose="020B0604020202020204" pitchFamily="34" charset="0"/>
                        </a:rPr>
                        <a:t> </a:t>
                      </a:r>
                    </a:p>
                  </a:txBody>
                  <a:tcPr marL="0" marR="0" marT="0" marB="0" anchor="ctr"/>
                </a:tc>
                <a:tc>
                  <a:txBody>
                    <a:bodyPr/>
                    <a:lstStyle/>
                    <a:p>
                      <a:pPr algn="ctr" fontAlgn="ctr"/>
                      <a:r>
                        <a:rPr lang="en-US" sz="1000" b="1" i="0" u="none" strike="noStrike" dirty="0" err="1">
                          <a:solidFill>
                            <a:srgbClr val="FFFFFF"/>
                          </a:solidFill>
                          <a:effectLst/>
                          <a:latin typeface="Arial" panose="020B0604020202020204" pitchFamily="34" charset="0"/>
                        </a:rPr>
                        <a:t>Domeniu</a:t>
                      </a:r>
                      <a:r>
                        <a:rPr lang="en-US" sz="1000" b="1" i="0" u="none" strike="noStrike" dirty="0">
                          <a:solidFill>
                            <a:srgbClr val="FFFFFF"/>
                          </a:solidFill>
                          <a:effectLst/>
                          <a:latin typeface="Arial" panose="020B0604020202020204" pitchFamily="34" charset="0"/>
                        </a:rPr>
                        <a:t> fundamental cf. HG </a:t>
                      </a:r>
                      <a:r>
                        <a:rPr lang="en-US" sz="1000" b="1" i="0" u="none" strike="noStrike" dirty="0" err="1">
                          <a:solidFill>
                            <a:srgbClr val="FFFFFF"/>
                          </a:solidFill>
                          <a:effectLst/>
                          <a:latin typeface="Arial" panose="020B0604020202020204" pitchFamily="34" charset="0"/>
                        </a:rPr>
                        <a:t>nr</a:t>
                      </a:r>
                      <a:r>
                        <a:rPr lang="en-US" sz="1000" b="1" i="0" u="none" strike="noStrike" dirty="0">
                          <a:solidFill>
                            <a:srgbClr val="FFFFFF"/>
                          </a:solidFill>
                          <a:effectLst/>
                          <a:latin typeface="Arial" panose="020B0604020202020204" pitchFamily="34" charset="0"/>
                        </a:rPr>
                        <a:t>. 692/2018 </a:t>
                      </a:r>
                    </a:p>
                  </a:txBody>
                  <a:tcPr marL="0" marR="0" marT="0" marB="0" anchor="ctr"/>
                </a:tc>
                <a:tc>
                  <a:txBody>
                    <a:bodyPr/>
                    <a:lstStyle/>
                    <a:p>
                      <a:pPr algn="ctr" fontAlgn="ctr"/>
                      <a:r>
                        <a:rPr lang="en-US" sz="1000" b="1" i="0" u="none" strike="noStrike">
                          <a:solidFill>
                            <a:srgbClr val="FFFFFF"/>
                          </a:solidFill>
                          <a:effectLst/>
                          <a:latin typeface="Arial" panose="020B0604020202020204" pitchFamily="34" charset="0"/>
                        </a:rPr>
                        <a:t>Ramura de știință cf. HG nr. 692/2018</a:t>
                      </a:r>
                    </a:p>
                  </a:txBody>
                  <a:tcPr marL="0" marR="0" marT="0" marB="0" anchor="ctr"/>
                </a:tc>
                <a:tc>
                  <a:txBody>
                    <a:bodyPr/>
                    <a:lstStyle/>
                    <a:p>
                      <a:pPr algn="ctr" fontAlgn="ctr"/>
                      <a:r>
                        <a:rPr lang="en-US" sz="1000" b="1" i="0" u="none" strike="noStrike">
                          <a:solidFill>
                            <a:srgbClr val="FFFFFF"/>
                          </a:solidFill>
                          <a:effectLst/>
                          <a:latin typeface="Arial" panose="020B0604020202020204" pitchFamily="34" charset="0"/>
                        </a:rPr>
                        <a:t>Cod DL cf HG 692/2018</a:t>
                      </a:r>
                    </a:p>
                  </a:txBody>
                  <a:tcPr marL="0" marR="0" marT="0" marB="0" anchor="ctr"/>
                </a:tc>
                <a:tc>
                  <a:txBody>
                    <a:bodyPr/>
                    <a:lstStyle/>
                    <a:p>
                      <a:pPr algn="ctr" fontAlgn="ctr"/>
                      <a:r>
                        <a:rPr lang="en-US" sz="1000" b="1" i="0" u="none" strike="noStrike">
                          <a:solidFill>
                            <a:srgbClr val="FFFFFF"/>
                          </a:solidFill>
                          <a:effectLst/>
                          <a:latin typeface="Arial" panose="020B0604020202020204" pitchFamily="34" charset="0"/>
                        </a:rPr>
                        <a:t>Domeniu de licență 2018</a:t>
                      </a:r>
                    </a:p>
                  </a:txBody>
                  <a:tcPr marL="0" marR="0" marT="0" marB="0" anchor="ctr"/>
                </a:tc>
                <a:tc>
                  <a:txBody>
                    <a:bodyPr/>
                    <a:lstStyle/>
                    <a:p>
                      <a:pPr algn="ctr" fontAlgn="ctr"/>
                      <a:r>
                        <a:rPr lang="en-US" sz="1000" b="1" i="0" u="none" strike="noStrike">
                          <a:solidFill>
                            <a:srgbClr val="FFFFFF"/>
                          </a:solidFill>
                          <a:effectLst/>
                          <a:latin typeface="Arial" panose="020B0604020202020204" pitchFamily="34" charset="0"/>
                        </a:rPr>
                        <a:t>Observații</a:t>
                      </a:r>
                    </a:p>
                  </a:txBody>
                  <a:tcPr marL="0" marR="0" marT="0" marB="0" anchor="ctr"/>
                </a:tc>
                <a:extLst>
                  <a:ext uri="{0D108BD9-81ED-4DB2-BD59-A6C34878D82A}">
                    <a16:rowId xmlns:a16="http://schemas.microsoft.com/office/drawing/2014/main" val="3436929202"/>
                  </a:ext>
                </a:extLst>
              </a:tr>
              <a:tr h="370840">
                <a:tc>
                  <a:txBody>
                    <a:bodyPr/>
                    <a:lstStyle/>
                    <a:p>
                      <a:pPr algn="just" fontAlgn="ctr"/>
                      <a:r>
                        <a:rPr lang="en-US" sz="1000" b="1" i="0" u="none" strike="noStrike" dirty="0">
                          <a:solidFill>
                            <a:srgbClr val="000000"/>
                          </a:solidFill>
                          <a:effectLst/>
                          <a:latin typeface="Arial" panose="020B0604020202020204" pitchFamily="34" charset="0"/>
                        </a:rPr>
                        <a:t>02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Arte şi ştiinţe umaniste (Arts and humanities)</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022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Ştiinţe umaniste (excepţie limbile străine) (Humanities (excluding languages))</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0221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rPr>
                        <a:t>Religie</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şi</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teologie</a:t>
                      </a:r>
                      <a:r>
                        <a:rPr lang="en-US" sz="1000" b="1" i="0" u="none" strike="noStrike" dirty="0">
                          <a:solidFill>
                            <a:srgbClr val="000000"/>
                          </a:solidFill>
                          <a:effectLst/>
                          <a:latin typeface="Arial" panose="020B0604020202020204" pitchFamily="34" charset="0"/>
                        </a:rPr>
                        <a:t> (Religion and theology)</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pt-BR" sz="1000" b="0" i="0" u="none" strike="noStrike" dirty="0">
                          <a:solidFill>
                            <a:srgbClr val="000000"/>
                          </a:solidFill>
                          <a:effectLst/>
                          <a:latin typeface="Arial" panose="020B0604020202020204" pitchFamily="34" charset="0"/>
                        </a:rPr>
                        <a:t>50. </a:t>
                      </a:r>
                      <a:r>
                        <a:rPr lang="pt-BR" sz="1000" b="0" i="0" u="none" strike="noStrike" dirty="0" err="1">
                          <a:solidFill>
                            <a:srgbClr val="000000"/>
                          </a:solidFill>
                          <a:effectLst/>
                          <a:latin typeface="Arial" panose="020B0604020202020204" pitchFamily="34" charset="0"/>
                        </a:rPr>
                        <a:t>Științe</a:t>
                      </a:r>
                      <a:r>
                        <a:rPr lang="pt-BR" sz="1000" b="0" i="0" u="none" strike="noStrike" dirty="0">
                          <a:solidFill>
                            <a:srgbClr val="000000"/>
                          </a:solidFill>
                          <a:effectLst/>
                          <a:latin typeface="Arial" panose="020B0604020202020204" pitchFamily="34" charset="0"/>
                        </a:rPr>
                        <a:t> </a:t>
                      </a:r>
                      <a:r>
                        <a:rPr lang="pt-BR" sz="1000" b="0" i="0" u="none" strike="noStrike" dirty="0" err="1">
                          <a:solidFill>
                            <a:srgbClr val="000000"/>
                          </a:solidFill>
                          <a:effectLst/>
                          <a:latin typeface="Arial" panose="020B0604020202020204" pitchFamily="34" charset="0"/>
                        </a:rPr>
                        <a:t>umaniste</a:t>
                      </a:r>
                      <a:r>
                        <a:rPr lang="pt-BR" sz="1000" b="0" i="0" u="none" strike="noStrike" dirty="0">
                          <a:solidFill>
                            <a:srgbClr val="000000"/>
                          </a:solidFill>
                          <a:effectLst/>
                          <a:latin typeface="Arial" panose="020B0604020202020204" pitchFamily="34" charset="0"/>
                        </a:rPr>
                        <a:t> </a:t>
                      </a:r>
                      <a:r>
                        <a:rPr lang="pt-BR" sz="1000" b="0" i="0" u="none" strike="noStrike" dirty="0" err="1">
                          <a:solidFill>
                            <a:srgbClr val="000000"/>
                          </a:solidFill>
                          <a:effectLst/>
                          <a:latin typeface="Arial" panose="020B0604020202020204" pitchFamily="34" charset="0"/>
                        </a:rPr>
                        <a:t>și</a:t>
                      </a:r>
                      <a:r>
                        <a:rPr lang="pt-BR" sz="1000" b="0" i="0" u="none" strike="noStrike" dirty="0">
                          <a:solidFill>
                            <a:srgbClr val="000000"/>
                          </a:solidFill>
                          <a:effectLst/>
                          <a:latin typeface="Arial" panose="020B0604020202020204" pitchFamily="34" charset="0"/>
                        </a:rPr>
                        <a:t> arte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Teologie</a:t>
                      </a:r>
                    </a:p>
                  </a:txBody>
                  <a:tcPr marL="9525" marR="9525" marT="9525" marB="0" anchor="ctr"/>
                </a:tc>
                <a:tc>
                  <a:txBody>
                    <a:bodyPr/>
                    <a:lstStyle/>
                    <a:p>
                      <a:pPr algn="ctr" fontAlgn="ctr"/>
                      <a:r>
                        <a:rPr lang="en-US" sz="1000" b="0" i="0" u="none" strike="noStrike">
                          <a:solidFill>
                            <a:srgbClr val="000000"/>
                          </a:solidFill>
                          <a:effectLst/>
                          <a:latin typeface="Arial" panose="020B0604020202020204" pitchFamily="34" charset="0"/>
                        </a:rPr>
                        <a:t>10</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Teologie</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 </a:t>
                      </a:r>
                    </a:p>
                  </a:txBody>
                  <a:tcPr marL="9525" marR="9525" marT="9525" marB="0" anchor="ctr"/>
                </a:tc>
                <a:extLst>
                  <a:ext uri="{0D108BD9-81ED-4DB2-BD59-A6C34878D82A}">
                    <a16:rowId xmlns:a16="http://schemas.microsoft.com/office/drawing/2014/main" val="3266457397"/>
                  </a:ext>
                </a:extLst>
              </a:tr>
              <a:tr h="370840">
                <a:tc>
                  <a:txBody>
                    <a:bodyPr/>
                    <a:lstStyle/>
                    <a:p>
                      <a:pPr algn="just" fontAlgn="ctr"/>
                      <a:r>
                        <a:rPr lang="en-US" sz="1000" b="1" i="0" u="none" strike="noStrike">
                          <a:solidFill>
                            <a:srgbClr val="000000"/>
                          </a:solidFill>
                          <a:effectLst/>
                          <a:latin typeface="Arial" panose="020B0604020202020204" pitchFamily="34" charset="0"/>
                        </a:rPr>
                        <a:t>02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Arte şi ştiinţe umaniste (Arts and humanities)</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022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Ştiinţe umaniste (excepţie limbile străine) (Humanities (excluding languages))</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0222</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Istorie şi arheologie (History and archaeology)</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pt-BR" sz="1000" b="0" i="0" u="none" strike="noStrike" dirty="0">
                          <a:solidFill>
                            <a:srgbClr val="000000"/>
                          </a:solidFill>
                          <a:effectLst/>
                          <a:latin typeface="Arial" panose="020B0604020202020204" pitchFamily="34" charset="0"/>
                        </a:rPr>
                        <a:t>50. </a:t>
                      </a:r>
                      <a:r>
                        <a:rPr lang="pt-BR" sz="1000" b="0" i="0" u="none" strike="noStrike" dirty="0" err="1">
                          <a:solidFill>
                            <a:srgbClr val="000000"/>
                          </a:solidFill>
                          <a:effectLst/>
                          <a:latin typeface="Arial" panose="020B0604020202020204" pitchFamily="34" charset="0"/>
                        </a:rPr>
                        <a:t>Științe</a:t>
                      </a:r>
                      <a:r>
                        <a:rPr lang="pt-BR" sz="1000" b="0" i="0" u="none" strike="noStrike" dirty="0">
                          <a:solidFill>
                            <a:srgbClr val="000000"/>
                          </a:solidFill>
                          <a:effectLst/>
                          <a:latin typeface="Arial" panose="020B0604020202020204" pitchFamily="34" charset="0"/>
                        </a:rPr>
                        <a:t> </a:t>
                      </a:r>
                      <a:r>
                        <a:rPr lang="pt-BR" sz="1000" b="0" i="0" u="none" strike="noStrike" dirty="0" err="1">
                          <a:solidFill>
                            <a:srgbClr val="000000"/>
                          </a:solidFill>
                          <a:effectLst/>
                          <a:latin typeface="Arial" panose="020B0604020202020204" pitchFamily="34" charset="0"/>
                        </a:rPr>
                        <a:t>umaniste</a:t>
                      </a:r>
                      <a:r>
                        <a:rPr lang="pt-BR" sz="1000" b="0" i="0" u="none" strike="noStrike" dirty="0">
                          <a:solidFill>
                            <a:srgbClr val="000000"/>
                          </a:solidFill>
                          <a:effectLst/>
                          <a:latin typeface="Arial" panose="020B0604020202020204" pitchFamily="34" charset="0"/>
                        </a:rPr>
                        <a:t> </a:t>
                      </a:r>
                      <a:r>
                        <a:rPr lang="pt-BR" sz="1000" b="0" i="0" u="none" strike="noStrike" dirty="0" err="1">
                          <a:solidFill>
                            <a:srgbClr val="000000"/>
                          </a:solidFill>
                          <a:effectLst/>
                          <a:latin typeface="Arial" panose="020B0604020202020204" pitchFamily="34" charset="0"/>
                        </a:rPr>
                        <a:t>și</a:t>
                      </a:r>
                      <a:r>
                        <a:rPr lang="pt-BR" sz="1000" b="0" i="0" u="none" strike="noStrike" dirty="0">
                          <a:solidFill>
                            <a:srgbClr val="000000"/>
                          </a:solidFill>
                          <a:effectLst/>
                          <a:latin typeface="Arial" panose="020B0604020202020204" pitchFamily="34" charset="0"/>
                        </a:rPr>
                        <a:t> arte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Istorie </a:t>
                      </a:r>
                    </a:p>
                  </a:txBody>
                  <a:tcPr marL="9525" marR="9525" marT="9525" marB="0" anchor="ctr"/>
                </a:tc>
                <a:tc>
                  <a:txBody>
                    <a:bodyPr/>
                    <a:lstStyle/>
                    <a:p>
                      <a:pPr algn="ctr" fontAlgn="ctr"/>
                      <a:r>
                        <a:rPr lang="en-US" sz="1000" b="0" i="0" u="none" strike="noStrike">
                          <a:solidFill>
                            <a:srgbClr val="000000"/>
                          </a:solidFill>
                          <a:effectLst/>
                          <a:latin typeface="Arial" panose="020B0604020202020204" pitchFamily="34" charset="0"/>
                        </a:rPr>
                        <a:t>40</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Istorie</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 </a:t>
                      </a:r>
                    </a:p>
                  </a:txBody>
                  <a:tcPr marL="9525" marR="9525" marT="9525" marB="0" anchor="ctr"/>
                </a:tc>
                <a:extLst>
                  <a:ext uri="{0D108BD9-81ED-4DB2-BD59-A6C34878D82A}">
                    <a16:rowId xmlns:a16="http://schemas.microsoft.com/office/drawing/2014/main" val="3379351711"/>
                  </a:ext>
                </a:extLst>
              </a:tr>
              <a:tr h="370840">
                <a:tc>
                  <a:txBody>
                    <a:bodyPr/>
                    <a:lstStyle/>
                    <a:p>
                      <a:pPr algn="just" fontAlgn="ctr"/>
                      <a:r>
                        <a:rPr lang="en-US" sz="1000" b="1" i="0" u="none" strike="noStrike">
                          <a:solidFill>
                            <a:srgbClr val="000000"/>
                          </a:solidFill>
                          <a:effectLst/>
                          <a:latin typeface="Arial" panose="020B0604020202020204" pitchFamily="34" charset="0"/>
                        </a:rPr>
                        <a:t>02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Arte şi ştiinţe umaniste (Arts and humanities)</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022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Ştiinţe umaniste (excepţie limbile străine) (Humanities (excluding languages))</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0223</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Filosofie şi etică (Philosophy and ethics)</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pt-BR" sz="1000" b="0" i="0" u="none" strike="noStrike">
                          <a:solidFill>
                            <a:srgbClr val="000000"/>
                          </a:solidFill>
                          <a:effectLst/>
                          <a:latin typeface="Arial" panose="020B0604020202020204" pitchFamily="34" charset="0"/>
                        </a:rPr>
                        <a:t>50. Științe umaniste și arte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Filozofie </a:t>
                      </a:r>
                    </a:p>
                  </a:txBody>
                  <a:tcPr marL="9525" marR="9525" marT="9525" marB="0" anchor="ctr"/>
                </a:tc>
                <a:tc>
                  <a:txBody>
                    <a:bodyPr/>
                    <a:lstStyle/>
                    <a:p>
                      <a:pPr algn="ctr" fontAlgn="ctr"/>
                      <a:r>
                        <a:rPr lang="en-US" sz="1000" b="0" i="0" u="none" strike="noStrike">
                          <a:solidFill>
                            <a:srgbClr val="000000"/>
                          </a:solidFill>
                          <a:effectLst/>
                          <a:latin typeface="Arial" panose="020B0604020202020204" pitchFamily="34" charset="0"/>
                        </a:rPr>
                        <a:t>20</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Filosofie</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 </a:t>
                      </a:r>
                    </a:p>
                  </a:txBody>
                  <a:tcPr marL="9525" marR="9525" marT="9525" marB="0" anchor="ctr"/>
                </a:tc>
                <a:extLst>
                  <a:ext uri="{0D108BD9-81ED-4DB2-BD59-A6C34878D82A}">
                    <a16:rowId xmlns:a16="http://schemas.microsoft.com/office/drawing/2014/main" val="426194789"/>
                  </a:ext>
                </a:extLst>
              </a:tr>
              <a:tr h="370840">
                <a:tc>
                  <a:txBody>
                    <a:bodyPr/>
                    <a:lstStyle/>
                    <a:p>
                      <a:pPr algn="just" fontAlgn="ctr"/>
                      <a:r>
                        <a:rPr lang="en-US" sz="1000" b="1" i="0" u="none" strike="noStrike">
                          <a:solidFill>
                            <a:srgbClr val="000000"/>
                          </a:solidFill>
                          <a:effectLst/>
                          <a:latin typeface="Arial" panose="020B0604020202020204" pitchFamily="34" charset="0"/>
                        </a:rPr>
                        <a:t>02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Arte şi ştiinţe umaniste (Arts and humanities)</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023</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Limbi (Languages)</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0231</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Însuşirea limbilor (Language acquisition)</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pt-BR" sz="1000" b="0" i="0" u="none" strike="noStrike">
                          <a:solidFill>
                            <a:srgbClr val="000000"/>
                          </a:solidFill>
                          <a:effectLst/>
                          <a:latin typeface="Arial" panose="020B0604020202020204" pitchFamily="34" charset="0"/>
                        </a:rPr>
                        <a:t>50. Științe umaniste și arte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Filologie </a:t>
                      </a:r>
                    </a:p>
                  </a:txBody>
                  <a:tcPr marL="9525" marR="9525" marT="9525" marB="0" anchor="ctr"/>
                </a:tc>
                <a:tc>
                  <a:txBody>
                    <a:bodyPr/>
                    <a:lstStyle/>
                    <a:p>
                      <a:pPr algn="ctr" fontAlgn="ctr"/>
                      <a:r>
                        <a:rPr lang="en-US" sz="1000" b="0" i="0" u="none" strike="noStrike">
                          <a:solidFill>
                            <a:srgbClr val="000000"/>
                          </a:solidFill>
                          <a:effectLst/>
                          <a:latin typeface="Arial" panose="020B0604020202020204" pitchFamily="34" charset="0"/>
                        </a:rPr>
                        <a:t>30</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Limbi moderne aplicate</a:t>
                      </a:r>
                    </a:p>
                  </a:txBody>
                  <a:tcPr marL="9525" marR="9525" marT="9525" marB="0" anchor="ctr"/>
                </a:tc>
                <a:tc>
                  <a:txBody>
                    <a:bodyPr/>
                    <a:lstStyle/>
                    <a:p>
                      <a:pPr algn="l" fontAlgn="ctr"/>
                      <a:r>
                        <a:rPr lang="en-US" sz="1000" b="0" i="0" u="none" strike="noStrike">
                          <a:solidFill>
                            <a:srgbClr val="FF0000"/>
                          </a:solidFill>
                          <a:effectLst/>
                          <a:latin typeface="Arial" panose="020B0604020202020204" pitchFamily="34" charset="0"/>
                        </a:rPr>
                        <a:t> </a:t>
                      </a:r>
                    </a:p>
                  </a:txBody>
                  <a:tcPr marL="9525" marR="9525" marT="9525" marB="0" anchor="ctr"/>
                </a:tc>
                <a:extLst>
                  <a:ext uri="{0D108BD9-81ED-4DB2-BD59-A6C34878D82A}">
                    <a16:rowId xmlns:a16="http://schemas.microsoft.com/office/drawing/2014/main" val="2518256214"/>
                  </a:ext>
                </a:extLst>
              </a:tr>
              <a:tr h="370840">
                <a:tc>
                  <a:txBody>
                    <a:bodyPr/>
                    <a:lstStyle/>
                    <a:p>
                      <a:pPr algn="just" fontAlgn="ctr"/>
                      <a:r>
                        <a:rPr lang="en-US" sz="1000" b="1" i="0" u="none" strike="noStrike">
                          <a:solidFill>
                            <a:srgbClr val="000000"/>
                          </a:solidFill>
                          <a:effectLst/>
                          <a:latin typeface="Arial" panose="020B0604020202020204" pitchFamily="34" charset="0"/>
                        </a:rPr>
                        <a:t>02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Arte şi ştiinţe umaniste (Arts and humanities)</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023</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Limbi (Languages)</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0231</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Însuşirea limbilor (Language acquisition)</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pt-BR" sz="1000" b="0" i="0" u="none" strike="noStrike">
                          <a:solidFill>
                            <a:srgbClr val="000000"/>
                          </a:solidFill>
                          <a:effectLst/>
                          <a:latin typeface="Arial" panose="020B0604020202020204" pitchFamily="34" charset="0"/>
                        </a:rPr>
                        <a:t>50. Științe umaniste și arte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Filologie </a:t>
                      </a:r>
                    </a:p>
                  </a:txBody>
                  <a:tcPr marL="9525" marR="9525" marT="9525" marB="0" anchor="ctr"/>
                </a:tc>
                <a:tc>
                  <a:txBody>
                    <a:bodyPr/>
                    <a:lstStyle/>
                    <a:p>
                      <a:pPr algn="ctr" fontAlgn="ctr"/>
                      <a:r>
                        <a:rPr lang="en-US" sz="1000" b="0" i="0" u="none" strike="noStrike">
                          <a:solidFill>
                            <a:srgbClr val="000000"/>
                          </a:solidFill>
                          <a:effectLst/>
                          <a:latin typeface="Arial" panose="020B0604020202020204" pitchFamily="34" charset="0"/>
                        </a:rPr>
                        <a:t>20</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Limbă și literatură</a:t>
                      </a:r>
                    </a:p>
                  </a:txBody>
                  <a:tcPr marL="9525" marR="9525" marT="9525" marB="0" anchor="ctr"/>
                </a:tc>
                <a:tc>
                  <a:txBody>
                    <a:bodyPr/>
                    <a:lstStyle/>
                    <a:p>
                      <a:pPr algn="l" fontAlgn="ctr"/>
                      <a:r>
                        <a:rPr lang="it-IT" sz="1000" b="0" i="0" u="none" strike="noStrike">
                          <a:solidFill>
                            <a:srgbClr val="000000"/>
                          </a:solidFill>
                          <a:effectLst/>
                          <a:latin typeface="Arial" panose="020B0604020202020204" pitchFamily="34" charset="0"/>
                        </a:rPr>
                        <a:t>Facultatea de Limbi și Literaturi Străine - specializarea limbi clasice</a:t>
                      </a:r>
                    </a:p>
                  </a:txBody>
                  <a:tcPr marL="9525" marR="9525" marT="9525" marB="0" anchor="ctr"/>
                </a:tc>
                <a:extLst>
                  <a:ext uri="{0D108BD9-81ED-4DB2-BD59-A6C34878D82A}">
                    <a16:rowId xmlns:a16="http://schemas.microsoft.com/office/drawing/2014/main" val="2220760327"/>
                  </a:ext>
                </a:extLst>
              </a:tr>
              <a:tr h="370840">
                <a:tc>
                  <a:txBody>
                    <a:bodyPr/>
                    <a:lstStyle/>
                    <a:p>
                      <a:pPr algn="just" fontAlgn="ctr"/>
                      <a:r>
                        <a:rPr lang="en-US" sz="1000" b="1" i="0" u="none" strike="noStrike">
                          <a:solidFill>
                            <a:srgbClr val="000000"/>
                          </a:solidFill>
                          <a:effectLst/>
                          <a:latin typeface="Arial" panose="020B0604020202020204" pitchFamily="34" charset="0"/>
                        </a:rPr>
                        <a:t>02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Arte şi ştiinţe umaniste (Arts and humanities)</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023</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Limbi (Languages)</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0232</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Literatură şi lingvistică (Literature and linguistics)</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pt-BR" sz="1000" b="0" i="0" u="none" strike="noStrike">
                          <a:solidFill>
                            <a:srgbClr val="000000"/>
                          </a:solidFill>
                          <a:effectLst/>
                          <a:latin typeface="Arial" panose="020B0604020202020204" pitchFamily="34" charset="0"/>
                        </a:rPr>
                        <a:t>50. Științe umaniste și arte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Filologie </a:t>
                      </a:r>
                    </a:p>
                  </a:txBody>
                  <a:tcPr marL="9525" marR="9525" marT="9525" marB="0" anchor="ctr"/>
                </a:tc>
                <a:tc>
                  <a:txBody>
                    <a:bodyPr/>
                    <a:lstStyle/>
                    <a:p>
                      <a:pPr algn="ctr" fontAlgn="ctr"/>
                      <a:r>
                        <a:rPr lang="en-US" sz="1000" b="0" i="0" u="none" strike="noStrike">
                          <a:solidFill>
                            <a:srgbClr val="000000"/>
                          </a:solidFill>
                          <a:effectLst/>
                          <a:latin typeface="Arial" panose="020B0604020202020204" pitchFamily="34" charset="0"/>
                        </a:rPr>
                        <a:t>20</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Limbă și literatură</a:t>
                      </a: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rPr>
                        <a:t>Facultatea</a:t>
                      </a:r>
                      <a:r>
                        <a:rPr lang="en-US" sz="1000" b="0" i="0" u="none" strike="noStrike" dirty="0">
                          <a:solidFill>
                            <a:srgbClr val="000000"/>
                          </a:solidFill>
                          <a:effectLst/>
                          <a:latin typeface="Arial" panose="020B0604020202020204" pitchFamily="34" charset="0"/>
                        </a:rPr>
                        <a:t> de </a:t>
                      </a:r>
                      <a:r>
                        <a:rPr lang="en-US" sz="1000" b="0" i="0" u="none" strike="noStrike" dirty="0" err="1">
                          <a:solidFill>
                            <a:srgbClr val="000000"/>
                          </a:solidFill>
                          <a:effectLst/>
                          <a:latin typeface="Arial" panose="020B0604020202020204" pitchFamily="34" charset="0"/>
                        </a:rPr>
                        <a:t>Litere</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Facultatea</a:t>
                      </a:r>
                      <a:r>
                        <a:rPr lang="en-US" sz="1000" b="0" i="0" u="none" strike="noStrike" dirty="0">
                          <a:solidFill>
                            <a:srgbClr val="000000"/>
                          </a:solidFill>
                          <a:effectLst/>
                          <a:latin typeface="Arial" panose="020B0604020202020204" pitchFamily="34" charset="0"/>
                        </a:rPr>
                        <a:t> de Limbi </a:t>
                      </a:r>
                      <a:r>
                        <a:rPr lang="en-US" sz="1000" b="0" i="0" u="none" strike="noStrike" dirty="0" err="1">
                          <a:solidFill>
                            <a:srgbClr val="000000"/>
                          </a:solidFill>
                          <a:effectLst/>
                          <a:latin typeface="Arial" panose="020B0604020202020204" pitchFamily="34" charset="0"/>
                        </a:rPr>
                        <a:t>și</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Literaturi</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Străine</a:t>
                      </a:r>
                      <a:endParaRPr lang="en-US" sz="10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836717303"/>
                  </a:ext>
                </a:extLst>
              </a:tr>
            </a:tbl>
          </a:graphicData>
        </a:graphic>
      </p:graphicFrame>
    </p:spTree>
    <p:extLst>
      <p:ext uri="{BB962C8B-B14F-4D97-AF65-F5344CB8AC3E}">
        <p14:creationId xmlns:p14="http://schemas.microsoft.com/office/powerpoint/2010/main" val="4357884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519" y="773200"/>
            <a:ext cx="10515600" cy="658786"/>
          </a:xfrm>
        </p:spPr>
        <p:txBody>
          <a:bodyPr>
            <a:normAutofit/>
          </a:bodyPr>
          <a:lstStyle/>
          <a:p>
            <a:pPr algn="ctr"/>
            <a:r>
              <a:rPr lang="en-US" sz="4000" dirty="0" smtClean="0"/>
              <a:t>3-</a:t>
            </a:r>
            <a:r>
              <a:rPr lang="ro-RO" sz="4000" dirty="0" smtClean="0"/>
              <a:t>ȘTIINȚE SOCIALE</a:t>
            </a:r>
            <a:r>
              <a:rPr lang="en-US" sz="4000" dirty="0" smtClean="0"/>
              <a:t> JURNALISM </a:t>
            </a:r>
            <a:r>
              <a:rPr lang="ro-RO" sz="4000" dirty="0" smtClean="0"/>
              <a:t>Ș</a:t>
            </a:r>
            <a:r>
              <a:rPr lang="en-US" sz="4000" dirty="0" smtClean="0"/>
              <a:t>I INFORMARE </a:t>
            </a:r>
            <a:endParaRPr lang="en-US" sz="40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829242511"/>
              </p:ext>
            </p:extLst>
          </p:nvPr>
        </p:nvGraphicFramePr>
        <p:xfrm>
          <a:off x="629726" y="1431986"/>
          <a:ext cx="11033185" cy="5077794"/>
        </p:xfrm>
        <a:graphic>
          <a:graphicData uri="http://schemas.openxmlformats.org/drawingml/2006/table">
            <a:tbl>
              <a:tblPr firstRow="1" bandRow="1">
                <a:tableStyleId>{5C22544A-7EE6-4342-B048-85BDC9FD1C3A}</a:tableStyleId>
              </a:tblPr>
              <a:tblGrid>
                <a:gridCol w="432940">
                  <a:extLst>
                    <a:ext uri="{9D8B030D-6E8A-4147-A177-3AD203B41FA5}">
                      <a16:colId xmlns:a16="http://schemas.microsoft.com/office/drawing/2014/main" val="3479280633"/>
                    </a:ext>
                  </a:extLst>
                </a:gridCol>
                <a:gridCol w="1369983">
                  <a:extLst>
                    <a:ext uri="{9D8B030D-6E8A-4147-A177-3AD203B41FA5}">
                      <a16:colId xmlns:a16="http://schemas.microsoft.com/office/drawing/2014/main" val="3592804414"/>
                    </a:ext>
                  </a:extLst>
                </a:gridCol>
                <a:gridCol w="396815">
                  <a:extLst>
                    <a:ext uri="{9D8B030D-6E8A-4147-A177-3AD203B41FA5}">
                      <a16:colId xmlns:a16="http://schemas.microsoft.com/office/drawing/2014/main" val="674651432"/>
                    </a:ext>
                  </a:extLst>
                </a:gridCol>
                <a:gridCol w="1483744">
                  <a:extLst>
                    <a:ext uri="{9D8B030D-6E8A-4147-A177-3AD203B41FA5}">
                      <a16:colId xmlns:a16="http://schemas.microsoft.com/office/drawing/2014/main" val="2017228955"/>
                    </a:ext>
                  </a:extLst>
                </a:gridCol>
                <a:gridCol w="379562">
                  <a:extLst>
                    <a:ext uri="{9D8B030D-6E8A-4147-A177-3AD203B41FA5}">
                      <a16:colId xmlns:a16="http://schemas.microsoft.com/office/drawing/2014/main" val="1882717908"/>
                    </a:ext>
                  </a:extLst>
                </a:gridCol>
                <a:gridCol w="1518249">
                  <a:extLst>
                    <a:ext uri="{9D8B030D-6E8A-4147-A177-3AD203B41FA5}">
                      <a16:colId xmlns:a16="http://schemas.microsoft.com/office/drawing/2014/main" val="1242605637"/>
                    </a:ext>
                  </a:extLst>
                </a:gridCol>
                <a:gridCol w="207034">
                  <a:extLst>
                    <a:ext uri="{9D8B030D-6E8A-4147-A177-3AD203B41FA5}">
                      <a16:colId xmlns:a16="http://schemas.microsoft.com/office/drawing/2014/main" val="1070881348"/>
                    </a:ext>
                  </a:extLst>
                </a:gridCol>
                <a:gridCol w="1061049">
                  <a:extLst>
                    <a:ext uri="{9D8B030D-6E8A-4147-A177-3AD203B41FA5}">
                      <a16:colId xmlns:a16="http://schemas.microsoft.com/office/drawing/2014/main" val="681253575"/>
                    </a:ext>
                  </a:extLst>
                </a:gridCol>
                <a:gridCol w="1121434">
                  <a:extLst>
                    <a:ext uri="{9D8B030D-6E8A-4147-A177-3AD203B41FA5}">
                      <a16:colId xmlns:a16="http://schemas.microsoft.com/office/drawing/2014/main" val="1848474606"/>
                    </a:ext>
                  </a:extLst>
                </a:gridCol>
                <a:gridCol w="612475">
                  <a:extLst>
                    <a:ext uri="{9D8B030D-6E8A-4147-A177-3AD203B41FA5}">
                      <a16:colId xmlns:a16="http://schemas.microsoft.com/office/drawing/2014/main" val="356358276"/>
                    </a:ext>
                  </a:extLst>
                </a:gridCol>
                <a:gridCol w="931653">
                  <a:extLst>
                    <a:ext uri="{9D8B030D-6E8A-4147-A177-3AD203B41FA5}">
                      <a16:colId xmlns:a16="http://schemas.microsoft.com/office/drawing/2014/main" val="3452526377"/>
                    </a:ext>
                  </a:extLst>
                </a:gridCol>
                <a:gridCol w="1518247">
                  <a:extLst>
                    <a:ext uri="{9D8B030D-6E8A-4147-A177-3AD203B41FA5}">
                      <a16:colId xmlns:a16="http://schemas.microsoft.com/office/drawing/2014/main" val="841492197"/>
                    </a:ext>
                  </a:extLst>
                </a:gridCol>
              </a:tblGrid>
              <a:tr h="612474">
                <a:tc>
                  <a:txBody>
                    <a:bodyPr/>
                    <a:lstStyle/>
                    <a:p>
                      <a:pPr algn="ctr" fontAlgn="ctr"/>
                      <a:r>
                        <a:rPr lang="en-US" sz="900" b="1" i="0" u="none" strike="noStrike" dirty="0">
                          <a:solidFill>
                            <a:srgbClr val="FFFFFF"/>
                          </a:solidFill>
                          <a:effectLst/>
                          <a:latin typeface="Arial" panose="020B0604020202020204" pitchFamily="34" charset="0"/>
                        </a:rPr>
                        <a:t>Cod ISCED</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Domeniu larg</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Cod ISCED</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Domeniu restrâns ISCED</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rPr>
                        <a:t>Cod ISCED</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Domeniu detaliat ISCED</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rPr>
                        <a:t> </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rPr>
                        <a:t>Domeniu</a:t>
                      </a:r>
                      <a:r>
                        <a:rPr lang="en-US" sz="900" b="1" i="0" u="none" strike="noStrike" dirty="0">
                          <a:solidFill>
                            <a:srgbClr val="FFFFFF"/>
                          </a:solidFill>
                          <a:effectLst/>
                          <a:latin typeface="Arial" panose="020B0604020202020204" pitchFamily="34" charset="0"/>
                        </a:rPr>
                        <a:t> fundamental cf. HG </a:t>
                      </a:r>
                      <a:r>
                        <a:rPr lang="en-US" sz="900" b="1" i="0" u="none" strike="noStrike" dirty="0" err="1">
                          <a:solidFill>
                            <a:srgbClr val="FFFFFF"/>
                          </a:solidFill>
                          <a:effectLst/>
                          <a:latin typeface="Arial" panose="020B0604020202020204" pitchFamily="34" charset="0"/>
                        </a:rPr>
                        <a:t>nr</a:t>
                      </a:r>
                      <a:r>
                        <a:rPr lang="en-US" sz="900" b="1" i="0" u="none" strike="noStrike" dirty="0">
                          <a:solidFill>
                            <a:srgbClr val="FFFFFF"/>
                          </a:solidFill>
                          <a:effectLst/>
                          <a:latin typeface="Arial" panose="020B0604020202020204" pitchFamily="34" charset="0"/>
                        </a:rPr>
                        <a:t>. 692/2018 </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Ramura de știință cf. HG nr. 692/2018</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Cod DL cf HG 692/2018</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Domeniu de licență 2018</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Observații</a:t>
                      </a:r>
                    </a:p>
                  </a:txBody>
                  <a:tcPr marL="0" marR="0" marT="0" marB="0" anchor="ctr"/>
                </a:tc>
                <a:extLst>
                  <a:ext uri="{0D108BD9-81ED-4DB2-BD59-A6C34878D82A}">
                    <a16:rowId xmlns:a16="http://schemas.microsoft.com/office/drawing/2014/main" val="3436929202"/>
                  </a:ext>
                </a:extLst>
              </a:tr>
              <a:tr h="370840">
                <a:tc>
                  <a:txBody>
                    <a:bodyPr/>
                    <a:lstStyle/>
                    <a:p>
                      <a:pPr algn="just" fontAlgn="ctr"/>
                      <a:r>
                        <a:rPr lang="en-US" sz="900" b="1" i="0" u="none" strike="noStrike" dirty="0">
                          <a:solidFill>
                            <a:srgbClr val="000000"/>
                          </a:solidFill>
                          <a:effectLst/>
                          <a:latin typeface="Arial" panose="020B0604020202020204" pitchFamily="34" charset="0"/>
                        </a:rPr>
                        <a:t>03 </a:t>
                      </a:r>
                    </a:p>
                  </a:txBody>
                  <a:tcPr marL="9525" marR="9525" marT="9525" marB="0" anchor="ctr"/>
                </a:tc>
                <a:tc>
                  <a:txBody>
                    <a:bodyPr/>
                    <a:lstStyle/>
                    <a:p>
                      <a:pPr algn="l" fontAlgn="ctr"/>
                      <a:r>
                        <a:rPr lang="fr-FR" sz="900" b="1" i="0" u="none" strike="noStrike">
                          <a:solidFill>
                            <a:srgbClr val="000000"/>
                          </a:solidFill>
                          <a:effectLst/>
                          <a:latin typeface="Arial" panose="020B0604020202020204" pitchFamily="34" charset="0"/>
                        </a:rPr>
                        <a:t>Ştiinţe sociale, jurnalism şi informare (Social sciences, journalism and information)</a:t>
                      </a:r>
                    </a:p>
                  </a:txBody>
                  <a:tcPr marL="9525" marR="9525" marT="9525" marB="0" anchor="ctr"/>
                </a:tc>
                <a:tc>
                  <a:txBody>
                    <a:bodyPr/>
                    <a:lstStyle/>
                    <a:p>
                      <a:pPr algn="just" fontAlgn="ctr"/>
                      <a:r>
                        <a:rPr lang="en-US" sz="900" b="1" i="0" u="none" strike="noStrike">
                          <a:solidFill>
                            <a:srgbClr val="000000"/>
                          </a:solidFill>
                          <a:effectLst/>
                          <a:latin typeface="Arial" panose="020B0604020202020204" pitchFamily="34" charset="0"/>
                        </a:rPr>
                        <a:t>031</a:t>
                      </a:r>
                    </a:p>
                  </a:txBody>
                  <a:tcPr marL="9525" marR="9525" marT="9525" marB="0" anchor="ctr"/>
                </a:tc>
                <a:tc>
                  <a:txBody>
                    <a:bodyPr/>
                    <a:lstStyle/>
                    <a:p>
                      <a:pPr algn="l" fontAlgn="ctr"/>
                      <a:r>
                        <a:rPr lang="en-US" sz="900" b="1" i="0" u="none" strike="noStrike" dirty="0" err="1">
                          <a:solidFill>
                            <a:srgbClr val="000000"/>
                          </a:solidFill>
                          <a:effectLst/>
                          <a:latin typeface="Arial" panose="020B0604020202020204" pitchFamily="34" charset="0"/>
                        </a:rPr>
                        <a:t>Ştiinţe</a:t>
                      </a:r>
                      <a:r>
                        <a:rPr lang="en-US" sz="900" b="1" i="0" u="none" strike="noStrike" dirty="0">
                          <a:solidFill>
                            <a:srgbClr val="000000"/>
                          </a:solidFill>
                          <a:effectLst/>
                          <a:latin typeface="Arial" panose="020B0604020202020204" pitchFamily="34" charset="0"/>
                        </a:rPr>
                        <a:t> </a:t>
                      </a:r>
                      <a:r>
                        <a:rPr lang="en-US" sz="900" b="1" i="0" u="none" strike="noStrike" dirty="0" err="1">
                          <a:solidFill>
                            <a:srgbClr val="000000"/>
                          </a:solidFill>
                          <a:effectLst/>
                          <a:latin typeface="Arial" panose="020B0604020202020204" pitchFamily="34" charset="0"/>
                        </a:rPr>
                        <a:t>sociale</a:t>
                      </a:r>
                      <a:r>
                        <a:rPr lang="en-US" sz="900" b="1" i="0" u="none" strike="noStrike" dirty="0">
                          <a:solidFill>
                            <a:srgbClr val="000000"/>
                          </a:solidFill>
                          <a:effectLst/>
                          <a:latin typeface="Arial" panose="020B0604020202020204" pitchFamily="34" charset="0"/>
                        </a:rPr>
                        <a:t> </a:t>
                      </a:r>
                      <a:r>
                        <a:rPr lang="en-US" sz="900" b="1" i="0" u="none" strike="noStrike" dirty="0" err="1">
                          <a:solidFill>
                            <a:srgbClr val="000000"/>
                          </a:solidFill>
                          <a:effectLst/>
                          <a:latin typeface="Arial" panose="020B0604020202020204" pitchFamily="34" charset="0"/>
                        </a:rPr>
                        <a:t>şi</a:t>
                      </a:r>
                      <a:r>
                        <a:rPr lang="en-US" sz="900" b="1" i="0" u="none" strike="noStrike" dirty="0">
                          <a:solidFill>
                            <a:srgbClr val="000000"/>
                          </a:solidFill>
                          <a:effectLst/>
                          <a:latin typeface="Arial" panose="020B0604020202020204" pitchFamily="34" charset="0"/>
                        </a:rPr>
                        <a:t> </a:t>
                      </a:r>
                      <a:r>
                        <a:rPr lang="en-US" sz="900" b="1" i="0" u="none" strike="noStrike" dirty="0" err="1">
                          <a:solidFill>
                            <a:srgbClr val="000000"/>
                          </a:solidFill>
                          <a:effectLst/>
                          <a:latin typeface="Arial" panose="020B0604020202020204" pitchFamily="34" charset="0"/>
                        </a:rPr>
                        <a:t>comportamentale</a:t>
                      </a:r>
                      <a:r>
                        <a:rPr lang="en-US" sz="900" b="1" i="0" u="none" strike="noStrike" dirty="0">
                          <a:solidFill>
                            <a:srgbClr val="000000"/>
                          </a:solidFill>
                          <a:effectLst/>
                          <a:latin typeface="Arial" panose="020B0604020202020204" pitchFamily="34" charset="0"/>
                        </a:rPr>
                        <a:t> (Social and </a:t>
                      </a:r>
                      <a:r>
                        <a:rPr lang="en-US" sz="900" b="1" i="0" u="none" strike="noStrike" dirty="0" err="1">
                          <a:solidFill>
                            <a:srgbClr val="000000"/>
                          </a:solidFill>
                          <a:effectLst/>
                          <a:latin typeface="Arial" panose="020B0604020202020204" pitchFamily="34" charset="0"/>
                        </a:rPr>
                        <a:t>behavioural</a:t>
                      </a:r>
                      <a:r>
                        <a:rPr lang="en-US" sz="900" b="1" i="0" u="none" strike="noStrike" dirty="0">
                          <a:solidFill>
                            <a:srgbClr val="000000"/>
                          </a:solidFill>
                          <a:effectLst/>
                          <a:latin typeface="Arial" panose="020B0604020202020204" pitchFamily="34" charset="0"/>
                        </a:rPr>
                        <a:t> sciences)</a:t>
                      </a:r>
                    </a:p>
                  </a:txBody>
                  <a:tcPr marL="9525" marR="9525" marT="9525" marB="0" anchor="ctr"/>
                </a:tc>
                <a:tc>
                  <a:txBody>
                    <a:bodyPr/>
                    <a:lstStyle/>
                    <a:p>
                      <a:pPr algn="just" fontAlgn="ctr"/>
                      <a:r>
                        <a:rPr lang="en-US" sz="900" b="1" i="0" u="none" strike="noStrike">
                          <a:solidFill>
                            <a:srgbClr val="000000"/>
                          </a:solidFill>
                          <a:effectLst/>
                          <a:latin typeface="Arial" panose="020B0604020202020204" pitchFamily="34" charset="0"/>
                        </a:rPr>
                        <a:t>0311</a:t>
                      </a:r>
                    </a:p>
                  </a:txBody>
                  <a:tcPr marL="9525" marR="9525" marT="9525" marB="0" anchor="ctr"/>
                </a:tc>
                <a:tc>
                  <a:txBody>
                    <a:bodyPr/>
                    <a:lstStyle/>
                    <a:p>
                      <a:pPr algn="l" fontAlgn="ctr"/>
                      <a:r>
                        <a:rPr lang="en-US" sz="900" b="1" i="0" u="none" strike="noStrike">
                          <a:solidFill>
                            <a:srgbClr val="000000"/>
                          </a:solidFill>
                          <a:effectLst/>
                          <a:latin typeface="Arial" panose="020B0604020202020204" pitchFamily="34" charset="0"/>
                        </a:rPr>
                        <a:t>Economie (Economics)</a:t>
                      </a:r>
                    </a:p>
                  </a:txBody>
                  <a:tcPr marL="9525" marR="9525" marT="9525" marB="0" anchor="ctr"/>
                </a:tc>
                <a:tc>
                  <a:txBody>
                    <a:bodyPr/>
                    <a:lstStyle/>
                    <a:p>
                      <a:pPr algn="l" fontAlgn="ctr"/>
                      <a:r>
                        <a:rPr lang="en-US" sz="9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900" b="0" i="0" u="none" strike="noStrike">
                          <a:solidFill>
                            <a:srgbClr val="000000"/>
                          </a:solidFill>
                          <a:effectLst/>
                          <a:latin typeface="Arial" panose="020B0604020202020204" pitchFamily="34" charset="0"/>
                        </a:rPr>
                        <a:t>40. Științe sociale</a:t>
                      </a:r>
                    </a:p>
                  </a:txBody>
                  <a:tcPr marL="9525" marR="9525" marT="9525" marB="0" anchor="ctr"/>
                </a:tc>
                <a:tc>
                  <a:txBody>
                    <a:bodyPr/>
                    <a:lstStyle/>
                    <a:p>
                      <a:pPr algn="l" fontAlgn="ctr"/>
                      <a:r>
                        <a:rPr lang="en-US" sz="900" b="0" i="0" u="none" strike="noStrike">
                          <a:solidFill>
                            <a:srgbClr val="000000"/>
                          </a:solidFill>
                          <a:effectLst/>
                          <a:latin typeface="Arial" panose="020B0604020202020204" pitchFamily="34" charset="0"/>
                        </a:rPr>
                        <a:t>Științe economice </a:t>
                      </a:r>
                    </a:p>
                  </a:txBody>
                  <a:tcPr marL="9525" marR="9525" marT="9525" marB="0" anchor="ctr"/>
                </a:tc>
                <a:tc>
                  <a:txBody>
                    <a:bodyPr/>
                    <a:lstStyle/>
                    <a:p>
                      <a:pPr algn="ctr" fontAlgn="ctr"/>
                      <a:r>
                        <a:rPr lang="en-US" sz="900" b="0" i="0" u="none" strike="noStrike">
                          <a:solidFill>
                            <a:srgbClr val="000000"/>
                          </a:solidFill>
                          <a:effectLst/>
                          <a:latin typeface="Arial" panose="020B0604020202020204" pitchFamily="34" charset="0"/>
                        </a:rPr>
                        <a:t>50</a:t>
                      </a:r>
                    </a:p>
                  </a:txBody>
                  <a:tcPr marL="9525" marR="9525" marT="9525" marB="0" anchor="ctr"/>
                </a:tc>
                <a:tc>
                  <a:txBody>
                    <a:bodyPr/>
                    <a:lstStyle/>
                    <a:p>
                      <a:pPr algn="l" fontAlgn="ctr"/>
                      <a:r>
                        <a:rPr lang="it-IT" sz="900" b="0" i="0" u="none" strike="noStrike">
                          <a:solidFill>
                            <a:srgbClr val="000000"/>
                          </a:solidFill>
                          <a:effectLst/>
                          <a:latin typeface="Arial" panose="020B0604020202020204" pitchFamily="34" charset="0"/>
                        </a:rPr>
                        <a:t>Cibernetică, statistică și informatică economică</a:t>
                      </a:r>
                    </a:p>
                  </a:txBody>
                  <a:tcPr marL="9525" marR="9525" marT="9525" marB="0" anchor="ctr"/>
                </a:tc>
                <a:tc>
                  <a:txBody>
                    <a:bodyPr/>
                    <a:lstStyle/>
                    <a:p>
                      <a:pPr algn="l" fontAlgn="ctr"/>
                      <a:r>
                        <a:rPr lang="en-US" sz="900" b="0" i="0" u="none" strike="noStrike" dirty="0" err="1">
                          <a:solidFill>
                            <a:srgbClr val="000000"/>
                          </a:solidFill>
                          <a:effectLst/>
                          <a:latin typeface="Arial" panose="020B0604020202020204" pitchFamily="34" charset="0"/>
                        </a:rPr>
                        <a:t>Facultatea</a:t>
                      </a:r>
                      <a:r>
                        <a:rPr lang="en-US" sz="900" b="0" i="0" u="none" strike="noStrike" dirty="0">
                          <a:solidFill>
                            <a:srgbClr val="000000"/>
                          </a:solidFill>
                          <a:effectLst/>
                          <a:latin typeface="Arial" panose="020B0604020202020204" pitchFamily="34" charset="0"/>
                        </a:rPr>
                        <a:t> de </a:t>
                      </a:r>
                      <a:r>
                        <a:rPr lang="en-US" sz="900" b="0" i="0" u="none" strike="noStrike" dirty="0" err="1">
                          <a:solidFill>
                            <a:srgbClr val="000000"/>
                          </a:solidFill>
                          <a:effectLst/>
                          <a:latin typeface="Arial" panose="020B0604020202020204" pitchFamily="34" charset="0"/>
                        </a:rPr>
                        <a:t>Administrație</a:t>
                      </a:r>
                      <a:r>
                        <a:rPr lang="en-US" sz="900" b="0" i="0" u="none" strike="noStrike" dirty="0">
                          <a:solidFill>
                            <a:srgbClr val="000000"/>
                          </a:solidFill>
                          <a:effectLst/>
                          <a:latin typeface="Arial" panose="020B0604020202020204" pitchFamily="34" charset="0"/>
                        </a:rPr>
                        <a:t> </a:t>
                      </a:r>
                      <a:r>
                        <a:rPr lang="en-US" sz="900" b="0" i="0" u="none" strike="noStrike" dirty="0" err="1">
                          <a:solidFill>
                            <a:srgbClr val="000000"/>
                          </a:solidFill>
                          <a:effectLst/>
                          <a:latin typeface="Arial" panose="020B0604020202020204" pitchFamily="34" charset="0"/>
                        </a:rPr>
                        <a:t>și</a:t>
                      </a:r>
                      <a:r>
                        <a:rPr lang="en-US" sz="900" b="0" i="0" u="none" strike="noStrike" dirty="0">
                          <a:solidFill>
                            <a:srgbClr val="000000"/>
                          </a:solidFill>
                          <a:effectLst/>
                          <a:latin typeface="Arial" panose="020B0604020202020204" pitchFamily="34" charset="0"/>
                        </a:rPr>
                        <a:t> </a:t>
                      </a:r>
                      <a:r>
                        <a:rPr lang="en-US" sz="900" b="0" i="0" u="none" strike="noStrike" dirty="0" err="1">
                          <a:solidFill>
                            <a:srgbClr val="000000"/>
                          </a:solidFill>
                          <a:effectLst/>
                          <a:latin typeface="Arial" panose="020B0604020202020204" pitchFamily="34" charset="0"/>
                        </a:rPr>
                        <a:t>Afaceri</a:t>
                      </a:r>
                      <a:r>
                        <a:rPr lang="en-US" sz="900" b="0" i="0" u="none" strike="noStrike" dirty="0">
                          <a:solidFill>
                            <a:srgbClr val="000000"/>
                          </a:solidFill>
                          <a:effectLst/>
                          <a:latin typeface="Arial" panose="020B0604020202020204" pitchFamily="34" charset="0"/>
                        </a:rPr>
                        <a:t> - </a:t>
                      </a:r>
                      <a:r>
                        <a:rPr lang="en-US" sz="900" b="0" i="0" u="none" strike="noStrike" dirty="0" err="1">
                          <a:solidFill>
                            <a:srgbClr val="000000"/>
                          </a:solidFill>
                          <a:effectLst/>
                          <a:latin typeface="Arial" panose="020B0604020202020204" pitchFamily="34" charset="0"/>
                        </a:rPr>
                        <a:t>specializarea</a:t>
                      </a:r>
                      <a:r>
                        <a:rPr lang="en-US" sz="900" b="0" i="0" u="none" strike="noStrike" dirty="0">
                          <a:solidFill>
                            <a:srgbClr val="000000"/>
                          </a:solidFill>
                          <a:effectLst/>
                          <a:latin typeface="Arial" panose="020B0604020202020204" pitchFamily="34" charset="0"/>
                        </a:rPr>
                        <a:t> </a:t>
                      </a:r>
                      <a:r>
                        <a:rPr lang="en-US" sz="900" b="0" i="0" u="none" strike="noStrike" dirty="0" err="1">
                          <a:solidFill>
                            <a:srgbClr val="FF0000"/>
                          </a:solidFill>
                          <a:effectLst/>
                          <a:latin typeface="Arial" panose="020B0604020202020204" pitchFamily="34" charset="0"/>
                        </a:rPr>
                        <a:t>Cibernetică</a:t>
                      </a:r>
                      <a:r>
                        <a:rPr lang="en-US" sz="900" b="0" i="0" u="none" strike="noStrike" dirty="0">
                          <a:solidFill>
                            <a:srgbClr val="FF0000"/>
                          </a:solidFill>
                          <a:effectLst/>
                          <a:latin typeface="Arial" panose="020B0604020202020204" pitchFamily="34" charset="0"/>
                        </a:rPr>
                        <a:t> </a:t>
                      </a:r>
                      <a:r>
                        <a:rPr lang="en-US" sz="900" b="0" i="0" u="none" strike="noStrike" dirty="0" err="1">
                          <a:solidFill>
                            <a:srgbClr val="FF0000"/>
                          </a:solidFill>
                          <a:effectLst/>
                          <a:latin typeface="Arial" panose="020B0604020202020204" pitchFamily="34" charset="0"/>
                        </a:rPr>
                        <a:t>economică</a:t>
                      </a:r>
                      <a:r>
                        <a:rPr lang="en-US" sz="900" b="0" i="0" u="none" strike="noStrike" dirty="0">
                          <a:solidFill>
                            <a:srgbClr val="FF0000"/>
                          </a:solidFill>
                          <a:effectLst/>
                          <a:latin typeface="Arial" panose="020B0604020202020204" pitchFamily="34" charset="0"/>
                        </a:rPr>
                        <a:t> - </a:t>
                      </a:r>
                      <a:r>
                        <a:rPr lang="en-US" sz="900" b="0" i="0" u="none" strike="noStrike" dirty="0" err="1">
                          <a:solidFill>
                            <a:srgbClr val="FF0000"/>
                          </a:solidFill>
                          <a:effectLst/>
                          <a:latin typeface="Arial" panose="020B0604020202020204" pitchFamily="34" charset="0"/>
                        </a:rPr>
                        <a:t>dacă</a:t>
                      </a:r>
                      <a:r>
                        <a:rPr lang="en-US" sz="900" b="0" i="0" u="none" strike="noStrike" dirty="0">
                          <a:solidFill>
                            <a:srgbClr val="FF0000"/>
                          </a:solidFill>
                          <a:effectLst/>
                          <a:latin typeface="Arial" panose="020B0604020202020204" pitchFamily="34" charset="0"/>
                        </a:rPr>
                        <a:t> e </a:t>
                      </a:r>
                      <a:r>
                        <a:rPr lang="en-US" sz="900" b="0" i="0" u="none" strike="noStrike" dirty="0" err="1">
                          <a:solidFill>
                            <a:srgbClr val="FF0000"/>
                          </a:solidFill>
                          <a:effectLst/>
                          <a:latin typeface="Arial" panose="020B0604020202020204" pitchFamily="34" charset="0"/>
                        </a:rPr>
                        <a:t>majoritar</a:t>
                      </a:r>
                      <a:r>
                        <a:rPr lang="en-US" sz="900" b="0" i="0" u="none" strike="noStrike" dirty="0">
                          <a:solidFill>
                            <a:srgbClr val="FF0000"/>
                          </a:solidFill>
                          <a:effectLst/>
                          <a:latin typeface="Arial" panose="020B0604020202020204" pitchFamily="34" charset="0"/>
                        </a:rPr>
                        <a:t> </a:t>
                      </a:r>
                      <a:r>
                        <a:rPr lang="en-US" sz="900" b="0" i="0" u="none" strike="noStrike" dirty="0" err="1">
                          <a:solidFill>
                            <a:srgbClr val="FF0000"/>
                          </a:solidFill>
                          <a:effectLst/>
                          <a:latin typeface="Arial" panose="020B0604020202020204" pitchFamily="34" charset="0"/>
                        </a:rPr>
                        <a:t>economie</a:t>
                      </a:r>
                      <a:endParaRPr lang="en-US" sz="900" b="0" i="0" u="none" strike="noStrike" dirty="0">
                        <a:solidFill>
                          <a:srgbClr val="FF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266457397"/>
                  </a:ext>
                </a:extLst>
              </a:tr>
              <a:tr h="370840">
                <a:tc>
                  <a:txBody>
                    <a:bodyPr/>
                    <a:lstStyle/>
                    <a:p>
                      <a:pPr algn="just" fontAlgn="ctr"/>
                      <a:r>
                        <a:rPr lang="en-US" sz="900" b="1" i="0" u="none" strike="noStrike">
                          <a:solidFill>
                            <a:srgbClr val="000000"/>
                          </a:solidFill>
                          <a:effectLst/>
                          <a:latin typeface="Arial" panose="020B0604020202020204" pitchFamily="34" charset="0"/>
                        </a:rPr>
                        <a:t>03 </a:t>
                      </a:r>
                    </a:p>
                  </a:txBody>
                  <a:tcPr marL="9525" marR="9525" marT="9525" marB="0" anchor="ctr"/>
                </a:tc>
                <a:tc>
                  <a:txBody>
                    <a:bodyPr/>
                    <a:lstStyle/>
                    <a:p>
                      <a:pPr algn="l" fontAlgn="ctr"/>
                      <a:r>
                        <a:rPr lang="fr-FR" sz="900" b="1" i="0" u="none" strike="noStrike">
                          <a:solidFill>
                            <a:srgbClr val="000000"/>
                          </a:solidFill>
                          <a:effectLst/>
                          <a:latin typeface="Arial" panose="020B0604020202020204" pitchFamily="34" charset="0"/>
                        </a:rPr>
                        <a:t>Ştiinţe sociale, jurnalism şi informare (Social sciences, journalism and information)</a:t>
                      </a:r>
                    </a:p>
                  </a:txBody>
                  <a:tcPr marL="9525" marR="9525" marT="9525" marB="0" anchor="ctr"/>
                </a:tc>
                <a:tc>
                  <a:txBody>
                    <a:bodyPr/>
                    <a:lstStyle/>
                    <a:p>
                      <a:pPr algn="just" fontAlgn="ctr"/>
                      <a:r>
                        <a:rPr lang="en-US" sz="900" b="1" i="0" u="none" strike="noStrike">
                          <a:solidFill>
                            <a:srgbClr val="000000"/>
                          </a:solidFill>
                          <a:effectLst/>
                          <a:latin typeface="Arial" panose="020B0604020202020204" pitchFamily="34" charset="0"/>
                        </a:rPr>
                        <a:t>031</a:t>
                      </a:r>
                    </a:p>
                  </a:txBody>
                  <a:tcPr marL="9525" marR="9525" marT="9525" marB="0" anchor="ctr"/>
                </a:tc>
                <a:tc>
                  <a:txBody>
                    <a:bodyPr/>
                    <a:lstStyle/>
                    <a:p>
                      <a:pPr algn="l" fontAlgn="ctr"/>
                      <a:r>
                        <a:rPr lang="en-US" sz="900" b="1" i="0" u="none" strike="noStrike">
                          <a:solidFill>
                            <a:srgbClr val="000000"/>
                          </a:solidFill>
                          <a:effectLst/>
                          <a:latin typeface="Arial" panose="020B0604020202020204" pitchFamily="34" charset="0"/>
                        </a:rPr>
                        <a:t>Ştiinţe sociale şi comportamentale (Social and behavioural sciences)</a:t>
                      </a:r>
                    </a:p>
                  </a:txBody>
                  <a:tcPr marL="9525" marR="9525" marT="9525" marB="0" anchor="ctr"/>
                </a:tc>
                <a:tc>
                  <a:txBody>
                    <a:bodyPr/>
                    <a:lstStyle/>
                    <a:p>
                      <a:pPr algn="just" fontAlgn="ctr"/>
                      <a:r>
                        <a:rPr lang="en-US" sz="900" b="1" i="0" u="none" strike="noStrike">
                          <a:solidFill>
                            <a:srgbClr val="000000"/>
                          </a:solidFill>
                          <a:effectLst/>
                          <a:latin typeface="Arial" panose="020B0604020202020204" pitchFamily="34" charset="0"/>
                        </a:rPr>
                        <a:t>0312 </a:t>
                      </a:r>
                    </a:p>
                  </a:txBody>
                  <a:tcPr marL="9525" marR="9525" marT="9525" marB="0" anchor="ctr"/>
                </a:tc>
                <a:tc>
                  <a:txBody>
                    <a:bodyPr/>
                    <a:lstStyle/>
                    <a:p>
                      <a:pPr algn="l" fontAlgn="ctr"/>
                      <a:r>
                        <a:rPr lang="en-US" sz="900" b="1" i="0" u="none" strike="noStrike">
                          <a:solidFill>
                            <a:srgbClr val="000000"/>
                          </a:solidFill>
                          <a:effectLst/>
                          <a:latin typeface="Arial" panose="020B0604020202020204" pitchFamily="34" charset="0"/>
                        </a:rPr>
                        <a:t>Ştiinţe politice şi educaţie civică (Political sciences and civics)</a:t>
                      </a:r>
                    </a:p>
                  </a:txBody>
                  <a:tcPr marL="9525" marR="9525" marT="9525" marB="0" anchor="ctr"/>
                </a:tc>
                <a:tc>
                  <a:txBody>
                    <a:bodyPr/>
                    <a:lstStyle/>
                    <a:p>
                      <a:pPr algn="l" fontAlgn="ctr"/>
                      <a:r>
                        <a:rPr lang="en-US" sz="9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900" b="0" i="0" u="none" strike="noStrike">
                          <a:solidFill>
                            <a:srgbClr val="000000"/>
                          </a:solidFill>
                          <a:effectLst/>
                          <a:latin typeface="Arial" panose="020B0604020202020204" pitchFamily="34" charset="0"/>
                        </a:rPr>
                        <a:t>40. Științe sociale</a:t>
                      </a:r>
                    </a:p>
                  </a:txBody>
                  <a:tcPr marL="9525" marR="9525" marT="9525" marB="0" anchor="ctr"/>
                </a:tc>
                <a:tc>
                  <a:txBody>
                    <a:bodyPr/>
                    <a:lstStyle/>
                    <a:p>
                      <a:pPr algn="l" fontAlgn="ctr"/>
                      <a:r>
                        <a:rPr lang="en-US" sz="900" b="0" i="0" u="none" strike="noStrike">
                          <a:solidFill>
                            <a:srgbClr val="000000"/>
                          </a:solidFill>
                          <a:effectLst/>
                          <a:latin typeface="Arial" panose="020B0604020202020204" pitchFamily="34" charset="0"/>
                        </a:rPr>
                        <a:t>Științe politice </a:t>
                      </a:r>
                    </a:p>
                  </a:txBody>
                  <a:tcPr marL="9525" marR="9525" marT="9525" marB="0" anchor="ctr"/>
                </a:tc>
                <a:tc>
                  <a:txBody>
                    <a:bodyPr/>
                    <a:lstStyle/>
                    <a:p>
                      <a:pPr algn="ctr" fontAlgn="ctr"/>
                      <a:r>
                        <a:rPr lang="en-US" sz="900" b="0" i="0" u="none" strike="noStrike">
                          <a:solidFill>
                            <a:srgbClr val="000000"/>
                          </a:solidFill>
                          <a:effectLst/>
                          <a:latin typeface="Arial" panose="020B0604020202020204" pitchFamily="34" charset="0"/>
                        </a:rPr>
                        <a:t>40</a:t>
                      </a:r>
                    </a:p>
                  </a:txBody>
                  <a:tcPr marL="9525" marR="9525" marT="9525" marB="0" anchor="ctr"/>
                </a:tc>
                <a:tc>
                  <a:txBody>
                    <a:bodyPr/>
                    <a:lstStyle/>
                    <a:p>
                      <a:pPr algn="l" fontAlgn="ctr"/>
                      <a:r>
                        <a:rPr lang="en-US" sz="900" b="0" i="0" u="none" strike="noStrike">
                          <a:solidFill>
                            <a:srgbClr val="000000"/>
                          </a:solidFill>
                          <a:effectLst/>
                          <a:latin typeface="Arial" panose="020B0604020202020204" pitchFamily="34" charset="0"/>
                        </a:rPr>
                        <a:t>Relații internaționale și studii europene</a:t>
                      </a:r>
                    </a:p>
                  </a:txBody>
                  <a:tcPr marL="9525" marR="9525" marT="9525" marB="0" anchor="ctr"/>
                </a:tc>
                <a:tc>
                  <a:txBody>
                    <a:bodyPr/>
                    <a:lstStyle/>
                    <a:p>
                      <a:pPr algn="l" fontAlgn="ctr"/>
                      <a:r>
                        <a:rPr lang="en-US" sz="900" b="0" i="0" u="none" strike="noStrike">
                          <a:solidFill>
                            <a:srgbClr val="000000"/>
                          </a:solidFill>
                          <a:effectLst/>
                          <a:latin typeface="Arial" panose="020B0604020202020204" pitchFamily="34" charset="0"/>
                        </a:rPr>
                        <a:t> </a:t>
                      </a:r>
                    </a:p>
                  </a:txBody>
                  <a:tcPr marL="9525" marR="9525" marT="9525" marB="0" anchor="ctr"/>
                </a:tc>
                <a:extLst>
                  <a:ext uri="{0D108BD9-81ED-4DB2-BD59-A6C34878D82A}">
                    <a16:rowId xmlns:a16="http://schemas.microsoft.com/office/drawing/2014/main" val="1009449145"/>
                  </a:ext>
                </a:extLst>
              </a:tr>
              <a:tr h="370840">
                <a:tc>
                  <a:txBody>
                    <a:bodyPr/>
                    <a:lstStyle/>
                    <a:p>
                      <a:pPr algn="just" fontAlgn="ctr"/>
                      <a:r>
                        <a:rPr lang="en-US" sz="900" b="1" i="0" u="none" strike="noStrike">
                          <a:solidFill>
                            <a:srgbClr val="000000"/>
                          </a:solidFill>
                          <a:effectLst/>
                          <a:latin typeface="Arial" panose="020B0604020202020204" pitchFamily="34" charset="0"/>
                        </a:rPr>
                        <a:t>03 </a:t>
                      </a:r>
                    </a:p>
                  </a:txBody>
                  <a:tcPr marL="9525" marR="9525" marT="9525" marB="0" anchor="ctr"/>
                </a:tc>
                <a:tc>
                  <a:txBody>
                    <a:bodyPr/>
                    <a:lstStyle/>
                    <a:p>
                      <a:pPr algn="l" fontAlgn="ctr"/>
                      <a:r>
                        <a:rPr lang="fr-FR" sz="900" b="1" i="0" u="none" strike="noStrike">
                          <a:solidFill>
                            <a:srgbClr val="000000"/>
                          </a:solidFill>
                          <a:effectLst/>
                          <a:latin typeface="Arial" panose="020B0604020202020204" pitchFamily="34" charset="0"/>
                        </a:rPr>
                        <a:t>Ştiinţe sociale, jurnalism şi informare (Social sciences, journalism and information)</a:t>
                      </a:r>
                    </a:p>
                  </a:txBody>
                  <a:tcPr marL="9525" marR="9525" marT="9525" marB="0" anchor="ctr"/>
                </a:tc>
                <a:tc>
                  <a:txBody>
                    <a:bodyPr/>
                    <a:lstStyle/>
                    <a:p>
                      <a:pPr algn="just" fontAlgn="ctr"/>
                      <a:r>
                        <a:rPr lang="en-US" sz="900" b="1" i="0" u="none" strike="noStrike">
                          <a:solidFill>
                            <a:srgbClr val="000000"/>
                          </a:solidFill>
                          <a:effectLst/>
                          <a:latin typeface="Arial" panose="020B0604020202020204" pitchFamily="34" charset="0"/>
                        </a:rPr>
                        <a:t>031</a:t>
                      </a:r>
                    </a:p>
                  </a:txBody>
                  <a:tcPr marL="9525" marR="9525" marT="9525" marB="0" anchor="ctr"/>
                </a:tc>
                <a:tc>
                  <a:txBody>
                    <a:bodyPr/>
                    <a:lstStyle/>
                    <a:p>
                      <a:pPr algn="l" fontAlgn="ctr"/>
                      <a:r>
                        <a:rPr lang="en-US" sz="900" b="1" i="0" u="none" strike="noStrike">
                          <a:solidFill>
                            <a:srgbClr val="000000"/>
                          </a:solidFill>
                          <a:effectLst/>
                          <a:latin typeface="Arial" panose="020B0604020202020204" pitchFamily="34" charset="0"/>
                        </a:rPr>
                        <a:t>Ştiinţe sociale şi comportamentale (Social and behavioural sciences)</a:t>
                      </a:r>
                    </a:p>
                  </a:txBody>
                  <a:tcPr marL="9525" marR="9525" marT="9525" marB="0" anchor="ctr"/>
                </a:tc>
                <a:tc>
                  <a:txBody>
                    <a:bodyPr/>
                    <a:lstStyle/>
                    <a:p>
                      <a:pPr algn="just" fontAlgn="ctr"/>
                      <a:r>
                        <a:rPr lang="en-US" sz="900" b="1" i="0" u="none" strike="noStrike">
                          <a:solidFill>
                            <a:srgbClr val="000000"/>
                          </a:solidFill>
                          <a:effectLst/>
                          <a:latin typeface="Arial" panose="020B0604020202020204" pitchFamily="34" charset="0"/>
                        </a:rPr>
                        <a:t>0312 </a:t>
                      </a:r>
                    </a:p>
                  </a:txBody>
                  <a:tcPr marL="9525" marR="9525" marT="9525" marB="0" anchor="ctr"/>
                </a:tc>
                <a:tc>
                  <a:txBody>
                    <a:bodyPr/>
                    <a:lstStyle/>
                    <a:p>
                      <a:pPr algn="l" fontAlgn="ctr"/>
                      <a:r>
                        <a:rPr lang="en-US" sz="900" b="1" i="0" u="none" strike="noStrike">
                          <a:solidFill>
                            <a:srgbClr val="000000"/>
                          </a:solidFill>
                          <a:effectLst/>
                          <a:latin typeface="Arial" panose="020B0604020202020204" pitchFamily="34" charset="0"/>
                        </a:rPr>
                        <a:t>Ştiinţe politice şi educaţie civică (Political sciences and civics)</a:t>
                      </a:r>
                    </a:p>
                  </a:txBody>
                  <a:tcPr marL="9525" marR="9525" marT="9525" marB="0" anchor="ctr"/>
                </a:tc>
                <a:tc>
                  <a:txBody>
                    <a:bodyPr/>
                    <a:lstStyle/>
                    <a:p>
                      <a:pPr algn="l" fontAlgn="ctr"/>
                      <a:r>
                        <a:rPr lang="en-US" sz="900" b="1" i="0" u="none" strike="noStrike" dirty="0">
                          <a:solidFill>
                            <a:srgbClr val="000000"/>
                          </a:solidFill>
                          <a:effectLst/>
                          <a:latin typeface="Arial" panose="020B0604020202020204" pitchFamily="34" charset="0"/>
                        </a:rPr>
                        <a:t> </a:t>
                      </a:r>
                    </a:p>
                  </a:txBody>
                  <a:tcPr marL="9525" marR="9525" marT="9525" marB="0" anchor="ctr"/>
                </a:tc>
                <a:tc>
                  <a:txBody>
                    <a:bodyPr/>
                    <a:lstStyle/>
                    <a:p>
                      <a:pPr algn="l" fontAlgn="ctr"/>
                      <a:r>
                        <a:rPr lang="en-US" sz="900" b="0" i="0" u="none" strike="noStrike">
                          <a:solidFill>
                            <a:srgbClr val="000000"/>
                          </a:solidFill>
                          <a:effectLst/>
                          <a:latin typeface="Arial" panose="020B0604020202020204" pitchFamily="34" charset="0"/>
                        </a:rPr>
                        <a:t>40. Științe sociale</a:t>
                      </a:r>
                    </a:p>
                  </a:txBody>
                  <a:tcPr marL="9525" marR="9525" marT="9525" marB="0" anchor="ctr"/>
                </a:tc>
                <a:tc>
                  <a:txBody>
                    <a:bodyPr/>
                    <a:lstStyle/>
                    <a:p>
                      <a:pPr algn="l" fontAlgn="ctr"/>
                      <a:r>
                        <a:rPr lang="en-US" sz="900" b="0" i="0" u="none" strike="noStrike">
                          <a:solidFill>
                            <a:srgbClr val="000000"/>
                          </a:solidFill>
                          <a:effectLst/>
                          <a:latin typeface="Arial" panose="020B0604020202020204" pitchFamily="34" charset="0"/>
                        </a:rPr>
                        <a:t>Științe politice </a:t>
                      </a:r>
                    </a:p>
                  </a:txBody>
                  <a:tcPr marL="9525" marR="9525" marT="9525" marB="0" anchor="ctr"/>
                </a:tc>
                <a:tc>
                  <a:txBody>
                    <a:bodyPr/>
                    <a:lstStyle/>
                    <a:p>
                      <a:pPr algn="ctr" fontAlgn="ctr"/>
                      <a:r>
                        <a:rPr lang="en-US" sz="900" b="0" i="0" u="none" strike="noStrike">
                          <a:solidFill>
                            <a:srgbClr val="000000"/>
                          </a:solidFill>
                          <a:effectLst/>
                          <a:latin typeface="Arial" panose="020B0604020202020204" pitchFamily="34" charset="0"/>
                        </a:rPr>
                        <a:t>30</a:t>
                      </a:r>
                    </a:p>
                  </a:txBody>
                  <a:tcPr marL="9525" marR="9525" marT="9525" marB="0" anchor="ctr"/>
                </a:tc>
                <a:tc>
                  <a:txBody>
                    <a:bodyPr/>
                    <a:lstStyle/>
                    <a:p>
                      <a:pPr algn="l" fontAlgn="ctr"/>
                      <a:r>
                        <a:rPr lang="en-US" sz="900" b="0" i="0" u="none" strike="noStrike" dirty="0" err="1">
                          <a:solidFill>
                            <a:srgbClr val="000000"/>
                          </a:solidFill>
                          <a:effectLst/>
                          <a:latin typeface="Arial" panose="020B0604020202020204" pitchFamily="34" charset="0"/>
                        </a:rPr>
                        <a:t>Științe</a:t>
                      </a:r>
                      <a:r>
                        <a:rPr lang="en-US" sz="900" b="0" i="0" u="none" strike="noStrike" dirty="0">
                          <a:solidFill>
                            <a:srgbClr val="000000"/>
                          </a:solidFill>
                          <a:effectLst/>
                          <a:latin typeface="Arial" panose="020B0604020202020204" pitchFamily="34" charset="0"/>
                        </a:rPr>
                        <a:t> </a:t>
                      </a:r>
                      <a:r>
                        <a:rPr lang="en-US" sz="900" b="0" i="0" u="none" strike="noStrike" dirty="0" err="1">
                          <a:solidFill>
                            <a:srgbClr val="000000"/>
                          </a:solidFill>
                          <a:effectLst/>
                          <a:latin typeface="Arial" panose="020B0604020202020204" pitchFamily="34" charset="0"/>
                        </a:rPr>
                        <a:t>politice</a:t>
                      </a:r>
                      <a:endParaRPr lang="en-US" sz="9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900" b="0" i="0" u="none" strike="noStrike">
                          <a:solidFill>
                            <a:srgbClr val="000000"/>
                          </a:solidFill>
                          <a:effectLst/>
                          <a:latin typeface="Arial" panose="020B0604020202020204" pitchFamily="34" charset="0"/>
                        </a:rPr>
                        <a:t> </a:t>
                      </a:r>
                    </a:p>
                  </a:txBody>
                  <a:tcPr marL="9525" marR="9525" marT="9525" marB="0" anchor="ctr"/>
                </a:tc>
                <a:extLst>
                  <a:ext uri="{0D108BD9-81ED-4DB2-BD59-A6C34878D82A}">
                    <a16:rowId xmlns:a16="http://schemas.microsoft.com/office/drawing/2014/main" val="3647948454"/>
                  </a:ext>
                </a:extLst>
              </a:tr>
              <a:tr h="370840">
                <a:tc>
                  <a:txBody>
                    <a:bodyPr/>
                    <a:lstStyle/>
                    <a:p>
                      <a:pPr algn="just" fontAlgn="ctr"/>
                      <a:r>
                        <a:rPr lang="en-US" sz="900" b="1" i="0" u="none" strike="noStrike">
                          <a:solidFill>
                            <a:srgbClr val="000000"/>
                          </a:solidFill>
                          <a:effectLst/>
                          <a:latin typeface="Arial" panose="020B0604020202020204" pitchFamily="34" charset="0"/>
                        </a:rPr>
                        <a:t>03 </a:t>
                      </a:r>
                    </a:p>
                  </a:txBody>
                  <a:tcPr marL="9525" marR="9525" marT="9525" marB="0" anchor="ctr"/>
                </a:tc>
                <a:tc>
                  <a:txBody>
                    <a:bodyPr/>
                    <a:lstStyle/>
                    <a:p>
                      <a:pPr algn="l" fontAlgn="ctr"/>
                      <a:r>
                        <a:rPr lang="fr-FR" sz="900" b="1" i="0" u="none" strike="noStrike">
                          <a:solidFill>
                            <a:srgbClr val="000000"/>
                          </a:solidFill>
                          <a:effectLst/>
                          <a:latin typeface="Arial" panose="020B0604020202020204" pitchFamily="34" charset="0"/>
                        </a:rPr>
                        <a:t>Ştiinţe sociale, jurnalism şi informare (Social sciences, journalism and information)</a:t>
                      </a:r>
                    </a:p>
                  </a:txBody>
                  <a:tcPr marL="9525" marR="9525" marT="9525" marB="0" anchor="ctr"/>
                </a:tc>
                <a:tc>
                  <a:txBody>
                    <a:bodyPr/>
                    <a:lstStyle/>
                    <a:p>
                      <a:pPr algn="just" fontAlgn="ctr"/>
                      <a:r>
                        <a:rPr lang="en-US" sz="900" b="1" i="0" u="none" strike="noStrike">
                          <a:solidFill>
                            <a:srgbClr val="000000"/>
                          </a:solidFill>
                          <a:effectLst/>
                          <a:latin typeface="Arial" panose="020B0604020202020204" pitchFamily="34" charset="0"/>
                        </a:rPr>
                        <a:t>031</a:t>
                      </a:r>
                    </a:p>
                  </a:txBody>
                  <a:tcPr marL="9525" marR="9525" marT="9525" marB="0" anchor="ctr"/>
                </a:tc>
                <a:tc>
                  <a:txBody>
                    <a:bodyPr/>
                    <a:lstStyle/>
                    <a:p>
                      <a:pPr algn="l" fontAlgn="ctr"/>
                      <a:r>
                        <a:rPr lang="en-US" sz="900" b="1" i="0" u="none" strike="noStrike">
                          <a:solidFill>
                            <a:srgbClr val="000000"/>
                          </a:solidFill>
                          <a:effectLst/>
                          <a:latin typeface="Arial" panose="020B0604020202020204" pitchFamily="34" charset="0"/>
                        </a:rPr>
                        <a:t>Ştiinţe sociale şi comportamentale (Social and behavioural sciences)</a:t>
                      </a:r>
                    </a:p>
                  </a:txBody>
                  <a:tcPr marL="9525" marR="9525" marT="9525" marB="0" anchor="ctr"/>
                </a:tc>
                <a:tc>
                  <a:txBody>
                    <a:bodyPr/>
                    <a:lstStyle/>
                    <a:p>
                      <a:pPr algn="just" fontAlgn="ctr"/>
                      <a:r>
                        <a:rPr lang="en-US" sz="900" b="1" i="0" u="none" strike="noStrike">
                          <a:solidFill>
                            <a:srgbClr val="000000"/>
                          </a:solidFill>
                          <a:effectLst/>
                          <a:latin typeface="Arial" panose="020B0604020202020204" pitchFamily="34" charset="0"/>
                        </a:rPr>
                        <a:t>0313 </a:t>
                      </a:r>
                    </a:p>
                  </a:txBody>
                  <a:tcPr marL="9525" marR="9525" marT="9525" marB="0" anchor="ctr"/>
                </a:tc>
                <a:tc>
                  <a:txBody>
                    <a:bodyPr/>
                    <a:lstStyle/>
                    <a:p>
                      <a:pPr algn="l" fontAlgn="ctr"/>
                      <a:r>
                        <a:rPr lang="en-US" sz="900" b="1" i="0" u="none" strike="noStrike">
                          <a:solidFill>
                            <a:srgbClr val="000000"/>
                          </a:solidFill>
                          <a:effectLst/>
                          <a:latin typeface="Arial" panose="020B0604020202020204" pitchFamily="34" charset="0"/>
                        </a:rPr>
                        <a:t>Psihologie (Psychology)</a:t>
                      </a:r>
                    </a:p>
                  </a:txBody>
                  <a:tcPr marL="9525" marR="9525" marT="9525" marB="0" anchor="ctr"/>
                </a:tc>
                <a:tc>
                  <a:txBody>
                    <a:bodyPr/>
                    <a:lstStyle/>
                    <a:p>
                      <a:pPr algn="l" fontAlgn="ctr"/>
                      <a:r>
                        <a:rPr lang="en-US" sz="9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900" b="0" i="0" u="none" strike="noStrike">
                          <a:solidFill>
                            <a:srgbClr val="000000"/>
                          </a:solidFill>
                          <a:effectLst/>
                          <a:latin typeface="Arial" panose="020B0604020202020204" pitchFamily="34" charset="0"/>
                        </a:rPr>
                        <a:t>40. Științe sociale</a:t>
                      </a:r>
                    </a:p>
                  </a:txBody>
                  <a:tcPr marL="9525" marR="9525" marT="9525" marB="0" anchor="ctr"/>
                </a:tc>
                <a:tc>
                  <a:txBody>
                    <a:bodyPr/>
                    <a:lstStyle/>
                    <a:p>
                      <a:pPr algn="l" fontAlgn="ctr"/>
                      <a:r>
                        <a:rPr lang="en-US" sz="900" b="0" i="0" u="none" strike="noStrike">
                          <a:solidFill>
                            <a:srgbClr val="000000"/>
                          </a:solidFill>
                          <a:effectLst/>
                          <a:latin typeface="Arial" panose="020B0604020202020204" pitchFamily="34" charset="0"/>
                        </a:rPr>
                        <a:t>Psihologie și științe comportamentale </a:t>
                      </a:r>
                    </a:p>
                  </a:txBody>
                  <a:tcPr marL="9525" marR="9525" marT="9525" marB="0" anchor="ctr"/>
                </a:tc>
                <a:tc>
                  <a:txBody>
                    <a:bodyPr/>
                    <a:lstStyle/>
                    <a:p>
                      <a:pPr algn="ctr" fontAlgn="ctr"/>
                      <a:r>
                        <a:rPr lang="en-US" sz="900" b="0" i="0" u="none" strike="noStrike">
                          <a:solidFill>
                            <a:srgbClr val="000000"/>
                          </a:solidFill>
                          <a:effectLst/>
                          <a:latin typeface="Arial" panose="020B0604020202020204" pitchFamily="34" charset="0"/>
                        </a:rPr>
                        <a:t>80</a:t>
                      </a:r>
                    </a:p>
                  </a:txBody>
                  <a:tcPr marL="9525" marR="9525" marT="9525" marB="0" anchor="ctr"/>
                </a:tc>
                <a:tc>
                  <a:txBody>
                    <a:bodyPr/>
                    <a:lstStyle/>
                    <a:p>
                      <a:pPr algn="l" fontAlgn="ctr"/>
                      <a:r>
                        <a:rPr lang="en-US" sz="900" b="0" i="0" u="none" strike="noStrike">
                          <a:solidFill>
                            <a:srgbClr val="000000"/>
                          </a:solidFill>
                          <a:effectLst/>
                          <a:latin typeface="Arial" panose="020B0604020202020204" pitchFamily="34" charset="0"/>
                        </a:rPr>
                        <a:t>Psihologie</a:t>
                      </a:r>
                    </a:p>
                  </a:txBody>
                  <a:tcPr marL="9525" marR="9525" marT="9525" marB="0" anchor="ctr"/>
                </a:tc>
                <a:tc>
                  <a:txBody>
                    <a:bodyPr/>
                    <a:lstStyle/>
                    <a:p>
                      <a:pPr algn="l" fontAlgn="ctr"/>
                      <a:r>
                        <a:rPr lang="en-US" sz="900" b="0" i="0" u="none" strike="noStrike">
                          <a:solidFill>
                            <a:srgbClr val="000000"/>
                          </a:solidFill>
                          <a:effectLst/>
                          <a:latin typeface="Arial" panose="020B0604020202020204" pitchFamily="34" charset="0"/>
                        </a:rPr>
                        <a:t> </a:t>
                      </a:r>
                    </a:p>
                  </a:txBody>
                  <a:tcPr marL="9525" marR="9525" marT="9525" marB="0" anchor="ctr"/>
                </a:tc>
                <a:extLst>
                  <a:ext uri="{0D108BD9-81ED-4DB2-BD59-A6C34878D82A}">
                    <a16:rowId xmlns:a16="http://schemas.microsoft.com/office/drawing/2014/main" val="3379351711"/>
                  </a:ext>
                </a:extLst>
              </a:tr>
              <a:tr h="370840">
                <a:tc>
                  <a:txBody>
                    <a:bodyPr/>
                    <a:lstStyle/>
                    <a:p>
                      <a:pPr algn="just" fontAlgn="ctr"/>
                      <a:r>
                        <a:rPr lang="en-US" sz="900" b="1" i="0" u="none" strike="noStrike">
                          <a:solidFill>
                            <a:srgbClr val="000000"/>
                          </a:solidFill>
                          <a:effectLst/>
                          <a:latin typeface="Arial" panose="020B0604020202020204" pitchFamily="34" charset="0"/>
                        </a:rPr>
                        <a:t>03 </a:t>
                      </a:r>
                    </a:p>
                  </a:txBody>
                  <a:tcPr marL="9525" marR="9525" marT="9525" marB="0" anchor="ctr"/>
                </a:tc>
                <a:tc>
                  <a:txBody>
                    <a:bodyPr/>
                    <a:lstStyle/>
                    <a:p>
                      <a:pPr algn="l" fontAlgn="ctr"/>
                      <a:r>
                        <a:rPr lang="fr-FR" sz="900" b="1" i="0" u="none" strike="noStrike">
                          <a:solidFill>
                            <a:srgbClr val="000000"/>
                          </a:solidFill>
                          <a:effectLst/>
                          <a:latin typeface="Arial" panose="020B0604020202020204" pitchFamily="34" charset="0"/>
                        </a:rPr>
                        <a:t>Ştiinţe sociale, jurnalism şi informare (Social sciences, journalism and information)</a:t>
                      </a:r>
                    </a:p>
                  </a:txBody>
                  <a:tcPr marL="9525" marR="9525" marT="9525" marB="0" anchor="ctr"/>
                </a:tc>
                <a:tc>
                  <a:txBody>
                    <a:bodyPr/>
                    <a:lstStyle/>
                    <a:p>
                      <a:pPr algn="just" fontAlgn="ctr"/>
                      <a:r>
                        <a:rPr lang="en-US" sz="900" b="1" i="0" u="none" strike="noStrike">
                          <a:solidFill>
                            <a:srgbClr val="000000"/>
                          </a:solidFill>
                          <a:effectLst/>
                          <a:latin typeface="Arial" panose="020B0604020202020204" pitchFamily="34" charset="0"/>
                        </a:rPr>
                        <a:t>031</a:t>
                      </a:r>
                    </a:p>
                  </a:txBody>
                  <a:tcPr marL="9525" marR="9525" marT="9525" marB="0" anchor="ctr"/>
                </a:tc>
                <a:tc>
                  <a:txBody>
                    <a:bodyPr/>
                    <a:lstStyle/>
                    <a:p>
                      <a:pPr algn="l" fontAlgn="ctr"/>
                      <a:r>
                        <a:rPr lang="en-US" sz="900" b="1" i="0" u="none" strike="noStrike">
                          <a:solidFill>
                            <a:srgbClr val="000000"/>
                          </a:solidFill>
                          <a:effectLst/>
                          <a:latin typeface="Arial" panose="020B0604020202020204" pitchFamily="34" charset="0"/>
                        </a:rPr>
                        <a:t>Ştiinţe sociale şi comportamentale (Social and behavioural sciences)</a:t>
                      </a:r>
                    </a:p>
                  </a:txBody>
                  <a:tcPr marL="9525" marR="9525" marT="9525" marB="0" anchor="ctr"/>
                </a:tc>
                <a:tc>
                  <a:txBody>
                    <a:bodyPr/>
                    <a:lstStyle/>
                    <a:p>
                      <a:pPr algn="just" fontAlgn="ctr"/>
                      <a:r>
                        <a:rPr lang="en-US" sz="900" b="1" i="0" u="none" strike="noStrike">
                          <a:solidFill>
                            <a:srgbClr val="000000"/>
                          </a:solidFill>
                          <a:effectLst/>
                          <a:latin typeface="Arial" panose="020B0604020202020204" pitchFamily="34" charset="0"/>
                        </a:rPr>
                        <a:t>0314 </a:t>
                      </a:r>
                    </a:p>
                  </a:txBody>
                  <a:tcPr marL="9525" marR="9525" marT="9525" marB="0" anchor="ctr"/>
                </a:tc>
                <a:tc>
                  <a:txBody>
                    <a:bodyPr/>
                    <a:lstStyle/>
                    <a:p>
                      <a:pPr algn="l" fontAlgn="ctr"/>
                      <a:r>
                        <a:rPr lang="en-US" sz="900" b="1" i="0" u="none" strike="noStrike">
                          <a:solidFill>
                            <a:srgbClr val="000000"/>
                          </a:solidFill>
                          <a:effectLst/>
                          <a:latin typeface="Arial" panose="020B0604020202020204" pitchFamily="34" charset="0"/>
                        </a:rPr>
                        <a:t>Sociologie şi studii culturale (Sociology and cultural studies)</a:t>
                      </a:r>
                    </a:p>
                  </a:txBody>
                  <a:tcPr marL="9525" marR="9525" marT="9525" marB="0" anchor="ctr"/>
                </a:tc>
                <a:tc>
                  <a:txBody>
                    <a:bodyPr/>
                    <a:lstStyle/>
                    <a:p>
                      <a:pPr algn="l" fontAlgn="ctr"/>
                      <a:r>
                        <a:rPr lang="en-US" sz="9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900" b="0" i="0" u="none" strike="noStrike">
                          <a:solidFill>
                            <a:srgbClr val="000000"/>
                          </a:solidFill>
                          <a:effectLst/>
                          <a:latin typeface="Arial" panose="020B0604020202020204" pitchFamily="34" charset="0"/>
                        </a:rPr>
                        <a:t>40. Științe sociale</a:t>
                      </a:r>
                    </a:p>
                  </a:txBody>
                  <a:tcPr marL="9525" marR="9525" marT="9525" marB="0" anchor="ctr"/>
                </a:tc>
                <a:tc>
                  <a:txBody>
                    <a:bodyPr/>
                    <a:lstStyle/>
                    <a:p>
                      <a:pPr algn="l" fontAlgn="ctr"/>
                      <a:r>
                        <a:rPr lang="en-US" sz="900" b="0" i="0" u="none" strike="noStrike">
                          <a:solidFill>
                            <a:srgbClr val="000000"/>
                          </a:solidFill>
                          <a:effectLst/>
                          <a:latin typeface="Arial" panose="020B0604020202020204" pitchFamily="34" charset="0"/>
                        </a:rPr>
                        <a:t>Sociologie </a:t>
                      </a:r>
                    </a:p>
                  </a:txBody>
                  <a:tcPr marL="9525" marR="9525" marT="9525" marB="0" anchor="ctr"/>
                </a:tc>
                <a:tc>
                  <a:txBody>
                    <a:bodyPr/>
                    <a:lstStyle/>
                    <a:p>
                      <a:pPr algn="ctr" fontAlgn="ctr"/>
                      <a:r>
                        <a:rPr lang="en-US" sz="900" b="0" i="0" u="none" strike="noStrike">
                          <a:solidFill>
                            <a:srgbClr val="000000"/>
                          </a:solidFill>
                          <a:effectLst/>
                          <a:latin typeface="Arial" panose="020B0604020202020204" pitchFamily="34" charset="0"/>
                        </a:rPr>
                        <a:t>10</a:t>
                      </a:r>
                    </a:p>
                  </a:txBody>
                  <a:tcPr marL="9525" marR="9525" marT="9525" marB="0" anchor="ctr"/>
                </a:tc>
                <a:tc>
                  <a:txBody>
                    <a:bodyPr/>
                    <a:lstStyle/>
                    <a:p>
                      <a:pPr algn="l" fontAlgn="ctr"/>
                      <a:r>
                        <a:rPr lang="en-US" sz="900" b="0" i="0" u="none" strike="noStrike">
                          <a:solidFill>
                            <a:srgbClr val="000000"/>
                          </a:solidFill>
                          <a:effectLst/>
                          <a:latin typeface="Arial" panose="020B0604020202020204" pitchFamily="34" charset="0"/>
                        </a:rPr>
                        <a:t>Sociologie</a:t>
                      </a:r>
                    </a:p>
                  </a:txBody>
                  <a:tcPr marL="9525" marR="9525" marT="9525" marB="0" anchor="ctr"/>
                </a:tc>
                <a:tc>
                  <a:txBody>
                    <a:bodyPr/>
                    <a:lstStyle/>
                    <a:p>
                      <a:pPr algn="l" fontAlgn="ctr"/>
                      <a:r>
                        <a:rPr lang="en-US" sz="900" b="0" i="0" u="none" strike="noStrike">
                          <a:solidFill>
                            <a:srgbClr val="000000"/>
                          </a:solidFill>
                          <a:effectLst/>
                          <a:latin typeface="Arial" panose="020B0604020202020204" pitchFamily="34" charset="0"/>
                        </a:rPr>
                        <a:t> </a:t>
                      </a:r>
                    </a:p>
                  </a:txBody>
                  <a:tcPr marL="9525" marR="9525" marT="9525" marB="0" anchor="ctr"/>
                </a:tc>
                <a:extLst>
                  <a:ext uri="{0D108BD9-81ED-4DB2-BD59-A6C34878D82A}">
                    <a16:rowId xmlns:a16="http://schemas.microsoft.com/office/drawing/2014/main" val="426194789"/>
                  </a:ext>
                </a:extLst>
              </a:tr>
              <a:tr h="370840">
                <a:tc>
                  <a:txBody>
                    <a:bodyPr/>
                    <a:lstStyle/>
                    <a:p>
                      <a:pPr algn="just" fontAlgn="ctr"/>
                      <a:r>
                        <a:rPr lang="en-US" sz="900" b="1" i="0" u="none" strike="noStrike">
                          <a:solidFill>
                            <a:srgbClr val="000000"/>
                          </a:solidFill>
                          <a:effectLst/>
                          <a:latin typeface="Arial" panose="020B0604020202020204" pitchFamily="34" charset="0"/>
                        </a:rPr>
                        <a:t>03 </a:t>
                      </a:r>
                    </a:p>
                  </a:txBody>
                  <a:tcPr marL="9525" marR="9525" marT="9525" marB="0" anchor="ctr"/>
                </a:tc>
                <a:tc>
                  <a:txBody>
                    <a:bodyPr/>
                    <a:lstStyle/>
                    <a:p>
                      <a:pPr algn="l" fontAlgn="ctr"/>
                      <a:r>
                        <a:rPr lang="fr-FR" sz="900" b="1" i="0" u="none" strike="noStrike">
                          <a:solidFill>
                            <a:srgbClr val="000000"/>
                          </a:solidFill>
                          <a:effectLst/>
                          <a:latin typeface="Arial" panose="020B0604020202020204" pitchFamily="34" charset="0"/>
                        </a:rPr>
                        <a:t>Ştiinţe sociale, jurnalism şi informare (Social sciences, journalism and information)</a:t>
                      </a:r>
                    </a:p>
                  </a:txBody>
                  <a:tcPr marL="9525" marR="9525" marT="9525" marB="0" anchor="ctr"/>
                </a:tc>
                <a:tc>
                  <a:txBody>
                    <a:bodyPr/>
                    <a:lstStyle/>
                    <a:p>
                      <a:pPr algn="just" fontAlgn="ctr"/>
                      <a:r>
                        <a:rPr lang="en-US" sz="900" b="1" i="0" u="none" strike="noStrike">
                          <a:solidFill>
                            <a:srgbClr val="000000"/>
                          </a:solidFill>
                          <a:effectLst/>
                          <a:latin typeface="Arial" panose="020B0604020202020204" pitchFamily="34" charset="0"/>
                        </a:rPr>
                        <a:t>031</a:t>
                      </a:r>
                    </a:p>
                  </a:txBody>
                  <a:tcPr marL="9525" marR="9525" marT="9525" marB="0" anchor="ctr"/>
                </a:tc>
                <a:tc>
                  <a:txBody>
                    <a:bodyPr/>
                    <a:lstStyle/>
                    <a:p>
                      <a:pPr algn="l" fontAlgn="ctr"/>
                      <a:r>
                        <a:rPr lang="en-US" sz="900" b="1" i="0" u="none" strike="noStrike">
                          <a:solidFill>
                            <a:srgbClr val="000000"/>
                          </a:solidFill>
                          <a:effectLst/>
                          <a:latin typeface="Arial" panose="020B0604020202020204" pitchFamily="34" charset="0"/>
                        </a:rPr>
                        <a:t>Ştiinţe sociale şi comportamentale (Social and behavioural sciences)</a:t>
                      </a:r>
                    </a:p>
                  </a:txBody>
                  <a:tcPr marL="9525" marR="9525" marT="9525" marB="0" anchor="ctr"/>
                </a:tc>
                <a:tc>
                  <a:txBody>
                    <a:bodyPr/>
                    <a:lstStyle/>
                    <a:p>
                      <a:pPr algn="just" fontAlgn="ctr"/>
                      <a:r>
                        <a:rPr lang="en-US" sz="900" b="1" i="0" u="none" strike="noStrike">
                          <a:solidFill>
                            <a:srgbClr val="000000"/>
                          </a:solidFill>
                          <a:effectLst/>
                          <a:latin typeface="Arial" panose="020B0604020202020204" pitchFamily="34" charset="0"/>
                        </a:rPr>
                        <a:t>0314 </a:t>
                      </a:r>
                    </a:p>
                  </a:txBody>
                  <a:tcPr marL="9525" marR="9525" marT="9525" marB="0" anchor="ctr"/>
                </a:tc>
                <a:tc>
                  <a:txBody>
                    <a:bodyPr/>
                    <a:lstStyle/>
                    <a:p>
                      <a:pPr algn="l" fontAlgn="ctr"/>
                      <a:r>
                        <a:rPr lang="en-US" sz="900" b="1" i="0" u="none" strike="noStrike">
                          <a:solidFill>
                            <a:srgbClr val="000000"/>
                          </a:solidFill>
                          <a:effectLst/>
                          <a:latin typeface="Arial" panose="020B0604020202020204" pitchFamily="34" charset="0"/>
                        </a:rPr>
                        <a:t>Sociologie şi studii culturale (Sociology and cultural studies)</a:t>
                      </a:r>
                    </a:p>
                  </a:txBody>
                  <a:tcPr marL="9525" marR="9525" marT="9525" marB="0" anchor="ctr"/>
                </a:tc>
                <a:tc>
                  <a:txBody>
                    <a:bodyPr/>
                    <a:lstStyle/>
                    <a:p>
                      <a:pPr algn="l" fontAlgn="ctr"/>
                      <a:r>
                        <a:rPr lang="en-US" sz="9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pt-BR" sz="900" b="0" i="0" u="none" strike="noStrike">
                          <a:solidFill>
                            <a:srgbClr val="000000"/>
                          </a:solidFill>
                          <a:effectLst/>
                          <a:latin typeface="Arial" panose="020B0604020202020204" pitchFamily="34" charset="0"/>
                        </a:rPr>
                        <a:t>50. Științe umaniste și arte </a:t>
                      </a:r>
                    </a:p>
                  </a:txBody>
                  <a:tcPr marL="9525" marR="9525" marT="9525" marB="0" anchor="ctr"/>
                </a:tc>
                <a:tc>
                  <a:txBody>
                    <a:bodyPr/>
                    <a:lstStyle/>
                    <a:p>
                      <a:pPr algn="l" fontAlgn="ctr"/>
                      <a:r>
                        <a:rPr lang="en-US" sz="900" b="0" i="0" u="none" strike="noStrike">
                          <a:solidFill>
                            <a:srgbClr val="000000"/>
                          </a:solidFill>
                          <a:effectLst/>
                          <a:latin typeface="Arial" panose="020B0604020202020204" pitchFamily="34" charset="0"/>
                        </a:rPr>
                        <a:t>Studii culturale </a:t>
                      </a:r>
                    </a:p>
                  </a:txBody>
                  <a:tcPr marL="9525" marR="9525" marT="9525" marB="0" anchor="ctr"/>
                </a:tc>
                <a:tc>
                  <a:txBody>
                    <a:bodyPr/>
                    <a:lstStyle/>
                    <a:p>
                      <a:pPr algn="ctr" fontAlgn="ctr"/>
                      <a:r>
                        <a:rPr lang="en-US" sz="900" b="0" i="0" u="none" strike="noStrike">
                          <a:solidFill>
                            <a:srgbClr val="000000"/>
                          </a:solidFill>
                          <a:effectLst/>
                          <a:latin typeface="Arial" panose="020B0604020202020204" pitchFamily="34" charset="0"/>
                        </a:rPr>
                        <a:t>50</a:t>
                      </a:r>
                    </a:p>
                  </a:txBody>
                  <a:tcPr marL="9525" marR="9525" marT="9525" marB="0" anchor="ctr"/>
                </a:tc>
                <a:tc>
                  <a:txBody>
                    <a:bodyPr/>
                    <a:lstStyle/>
                    <a:p>
                      <a:pPr algn="l" fontAlgn="ctr"/>
                      <a:r>
                        <a:rPr lang="en-US" sz="900" b="0" i="0" u="none" strike="noStrike">
                          <a:solidFill>
                            <a:srgbClr val="000000"/>
                          </a:solidFill>
                          <a:effectLst/>
                          <a:latin typeface="Arial" panose="020B0604020202020204" pitchFamily="34" charset="0"/>
                        </a:rPr>
                        <a:t>Studii culturale</a:t>
                      </a:r>
                    </a:p>
                  </a:txBody>
                  <a:tcPr marL="9525" marR="9525" marT="9525" marB="0" anchor="ctr"/>
                </a:tc>
                <a:tc>
                  <a:txBody>
                    <a:bodyPr/>
                    <a:lstStyle/>
                    <a:p>
                      <a:pPr algn="l" fontAlgn="ctr"/>
                      <a:r>
                        <a:rPr lang="en-US" sz="900" b="0" i="0" u="none" strike="noStrike">
                          <a:solidFill>
                            <a:srgbClr val="000000"/>
                          </a:solidFill>
                          <a:effectLst/>
                          <a:latin typeface="Arial" panose="020B0604020202020204" pitchFamily="34" charset="0"/>
                        </a:rPr>
                        <a:t> </a:t>
                      </a:r>
                    </a:p>
                  </a:txBody>
                  <a:tcPr marL="9525" marR="9525" marT="9525" marB="0" anchor="ctr"/>
                </a:tc>
                <a:extLst>
                  <a:ext uri="{0D108BD9-81ED-4DB2-BD59-A6C34878D82A}">
                    <a16:rowId xmlns:a16="http://schemas.microsoft.com/office/drawing/2014/main" val="2518256214"/>
                  </a:ext>
                </a:extLst>
              </a:tr>
              <a:tr h="370840">
                <a:tc>
                  <a:txBody>
                    <a:bodyPr/>
                    <a:lstStyle/>
                    <a:p>
                      <a:pPr algn="just" fontAlgn="ctr"/>
                      <a:r>
                        <a:rPr lang="en-US" sz="900" b="1" i="0" u="none" strike="noStrike">
                          <a:solidFill>
                            <a:srgbClr val="000000"/>
                          </a:solidFill>
                          <a:effectLst/>
                          <a:latin typeface="Arial" panose="020B0604020202020204" pitchFamily="34" charset="0"/>
                        </a:rPr>
                        <a:t>03 </a:t>
                      </a:r>
                    </a:p>
                  </a:txBody>
                  <a:tcPr marL="9525" marR="9525" marT="9525" marB="0" anchor="ctr"/>
                </a:tc>
                <a:tc>
                  <a:txBody>
                    <a:bodyPr/>
                    <a:lstStyle/>
                    <a:p>
                      <a:pPr algn="l" fontAlgn="ctr"/>
                      <a:r>
                        <a:rPr lang="fr-FR" sz="900" b="1" i="0" u="none" strike="noStrike">
                          <a:solidFill>
                            <a:srgbClr val="000000"/>
                          </a:solidFill>
                          <a:effectLst/>
                          <a:latin typeface="Arial" panose="020B0604020202020204" pitchFamily="34" charset="0"/>
                        </a:rPr>
                        <a:t>Ştiinţe sociale, jurnalism şi informare (Social sciences, journalism and information)</a:t>
                      </a:r>
                    </a:p>
                  </a:txBody>
                  <a:tcPr marL="9525" marR="9525" marT="9525" marB="0" anchor="ctr"/>
                </a:tc>
                <a:tc>
                  <a:txBody>
                    <a:bodyPr/>
                    <a:lstStyle/>
                    <a:p>
                      <a:pPr algn="just" fontAlgn="ctr"/>
                      <a:r>
                        <a:rPr lang="en-US" sz="900" b="1" i="0" u="none" strike="noStrike">
                          <a:solidFill>
                            <a:srgbClr val="000000"/>
                          </a:solidFill>
                          <a:effectLst/>
                          <a:latin typeface="Arial" panose="020B0604020202020204" pitchFamily="34" charset="0"/>
                        </a:rPr>
                        <a:t>032 </a:t>
                      </a:r>
                    </a:p>
                  </a:txBody>
                  <a:tcPr marL="9525" marR="9525" marT="9525" marB="0" anchor="ctr"/>
                </a:tc>
                <a:tc>
                  <a:txBody>
                    <a:bodyPr/>
                    <a:lstStyle/>
                    <a:p>
                      <a:pPr algn="l" fontAlgn="ctr"/>
                      <a:r>
                        <a:rPr lang="en-US" sz="900" b="1" i="0" u="none" strike="noStrike">
                          <a:solidFill>
                            <a:srgbClr val="000000"/>
                          </a:solidFill>
                          <a:effectLst/>
                          <a:latin typeface="Arial" panose="020B0604020202020204" pitchFamily="34" charset="0"/>
                        </a:rPr>
                        <a:t>Jurnalism şi informare (Journalism and information)</a:t>
                      </a:r>
                    </a:p>
                  </a:txBody>
                  <a:tcPr marL="9525" marR="9525" marT="9525" marB="0" anchor="ctr"/>
                </a:tc>
                <a:tc>
                  <a:txBody>
                    <a:bodyPr/>
                    <a:lstStyle/>
                    <a:p>
                      <a:pPr algn="just" fontAlgn="ctr"/>
                      <a:r>
                        <a:rPr lang="en-US" sz="900" b="1" i="0" u="none" strike="noStrike">
                          <a:solidFill>
                            <a:srgbClr val="000000"/>
                          </a:solidFill>
                          <a:effectLst/>
                          <a:latin typeface="Arial" panose="020B0604020202020204" pitchFamily="34" charset="0"/>
                        </a:rPr>
                        <a:t>0321 </a:t>
                      </a:r>
                    </a:p>
                  </a:txBody>
                  <a:tcPr marL="9525" marR="9525" marT="9525" marB="0" anchor="ctr"/>
                </a:tc>
                <a:tc>
                  <a:txBody>
                    <a:bodyPr/>
                    <a:lstStyle/>
                    <a:p>
                      <a:pPr algn="l" fontAlgn="ctr"/>
                      <a:r>
                        <a:rPr lang="en-US" sz="900" b="1" i="0" u="none" strike="noStrike">
                          <a:solidFill>
                            <a:srgbClr val="000000"/>
                          </a:solidFill>
                          <a:effectLst/>
                          <a:latin typeface="Arial" panose="020B0604020202020204" pitchFamily="34" charset="0"/>
                        </a:rPr>
                        <a:t>Jurnalism şi realizare de reportaje (Journalism and reporting)</a:t>
                      </a:r>
                    </a:p>
                  </a:txBody>
                  <a:tcPr marL="9525" marR="9525" marT="9525" marB="0" anchor="ctr"/>
                </a:tc>
                <a:tc>
                  <a:txBody>
                    <a:bodyPr/>
                    <a:lstStyle/>
                    <a:p>
                      <a:pPr algn="l" fontAlgn="ctr"/>
                      <a:r>
                        <a:rPr lang="en-US" sz="9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900" b="0" i="0" u="none" strike="noStrike">
                          <a:solidFill>
                            <a:srgbClr val="000000"/>
                          </a:solidFill>
                          <a:effectLst/>
                          <a:latin typeface="Arial" panose="020B0604020202020204" pitchFamily="34" charset="0"/>
                        </a:rPr>
                        <a:t>40. Științe sociale</a:t>
                      </a:r>
                    </a:p>
                  </a:txBody>
                  <a:tcPr marL="9525" marR="9525" marT="9525" marB="0" anchor="ctr"/>
                </a:tc>
                <a:tc>
                  <a:txBody>
                    <a:bodyPr/>
                    <a:lstStyle/>
                    <a:p>
                      <a:pPr algn="l" fontAlgn="ctr"/>
                      <a:r>
                        <a:rPr lang="en-US" sz="900" b="0" i="0" u="none" strike="noStrike">
                          <a:solidFill>
                            <a:srgbClr val="000000"/>
                          </a:solidFill>
                          <a:effectLst/>
                          <a:latin typeface="Arial" panose="020B0604020202020204" pitchFamily="34" charset="0"/>
                        </a:rPr>
                        <a:t>Științe ale comunicării</a:t>
                      </a:r>
                    </a:p>
                  </a:txBody>
                  <a:tcPr marL="9525" marR="9525" marT="9525" marB="0" anchor="ctr"/>
                </a:tc>
                <a:tc>
                  <a:txBody>
                    <a:bodyPr/>
                    <a:lstStyle/>
                    <a:p>
                      <a:pPr algn="ctr" fontAlgn="ctr"/>
                      <a:r>
                        <a:rPr lang="en-US" sz="900" b="0" i="0" u="none" strike="noStrike">
                          <a:solidFill>
                            <a:srgbClr val="000000"/>
                          </a:solidFill>
                          <a:effectLst/>
                          <a:latin typeface="Arial" panose="020B0604020202020204" pitchFamily="34" charset="0"/>
                        </a:rPr>
                        <a:t>60</a:t>
                      </a:r>
                    </a:p>
                  </a:txBody>
                  <a:tcPr marL="9525" marR="9525" marT="9525" marB="0" anchor="ctr"/>
                </a:tc>
                <a:tc>
                  <a:txBody>
                    <a:bodyPr/>
                    <a:lstStyle/>
                    <a:p>
                      <a:pPr algn="l" fontAlgn="ctr"/>
                      <a:r>
                        <a:rPr lang="en-US" sz="900" b="0" i="0" u="none" strike="noStrike">
                          <a:solidFill>
                            <a:srgbClr val="000000"/>
                          </a:solidFill>
                          <a:effectLst/>
                          <a:latin typeface="Arial" panose="020B0604020202020204" pitchFamily="34" charset="0"/>
                        </a:rPr>
                        <a:t>Științe ale comunicării</a:t>
                      </a:r>
                    </a:p>
                  </a:txBody>
                  <a:tcPr marL="9525" marR="9525" marT="9525" marB="0" anchor="ctr"/>
                </a:tc>
                <a:tc>
                  <a:txBody>
                    <a:bodyPr/>
                    <a:lstStyle/>
                    <a:p>
                      <a:pPr algn="l" fontAlgn="ctr"/>
                      <a:r>
                        <a:rPr lang="en-US" sz="900" b="0" i="0" u="none" strike="noStrike" dirty="0" err="1">
                          <a:solidFill>
                            <a:srgbClr val="000000"/>
                          </a:solidFill>
                          <a:effectLst/>
                          <a:latin typeface="Arial" panose="020B0604020202020204" pitchFamily="34" charset="0"/>
                        </a:rPr>
                        <a:t>Facultatea</a:t>
                      </a:r>
                      <a:r>
                        <a:rPr lang="en-US" sz="900" b="0" i="0" u="none" strike="noStrike" dirty="0">
                          <a:solidFill>
                            <a:srgbClr val="000000"/>
                          </a:solidFill>
                          <a:effectLst/>
                          <a:latin typeface="Arial" panose="020B0604020202020204" pitchFamily="34" charset="0"/>
                        </a:rPr>
                        <a:t> de </a:t>
                      </a:r>
                      <a:r>
                        <a:rPr lang="en-US" sz="900" b="0" i="0" u="none" strike="noStrike" dirty="0" err="1">
                          <a:solidFill>
                            <a:srgbClr val="000000"/>
                          </a:solidFill>
                          <a:effectLst/>
                          <a:latin typeface="Arial" panose="020B0604020202020204" pitchFamily="34" charset="0"/>
                        </a:rPr>
                        <a:t>Jurnalism</a:t>
                      </a:r>
                      <a:r>
                        <a:rPr lang="en-US" sz="900" b="0" i="0" u="none" strike="noStrike" dirty="0">
                          <a:solidFill>
                            <a:srgbClr val="000000"/>
                          </a:solidFill>
                          <a:effectLst/>
                          <a:latin typeface="Arial" panose="020B0604020202020204" pitchFamily="34" charset="0"/>
                        </a:rPr>
                        <a:t> </a:t>
                      </a:r>
                      <a:r>
                        <a:rPr lang="en-US" sz="900" b="0" i="0" u="none" strike="noStrike" dirty="0" err="1">
                          <a:solidFill>
                            <a:srgbClr val="000000"/>
                          </a:solidFill>
                          <a:effectLst/>
                          <a:latin typeface="Arial" panose="020B0604020202020204" pitchFamily="34" charset="0"/>
                        </a:rPr>
                        <a:t>și</a:t>
                      </a:r>
                      <a:r>
                        <a:rPr lang="en-US" sz="900" b="0" i="0" u="none" strike="noStrike" dirty="0">
                          <a:solidFill>
                            <a:srgbClr val="000000"/>
                          </a:solidFill>
                          <a:effectLst/>
                          <a:latin typeface="Arial" panose="020B0604020202020204" pitchFamily="34" charset="0"/>
                        </a:rPr>
                        <a:t> </a:t>
                      </a:r>
                      <a:r>
                        <a:rPr lang="en-US" sz="900" b="0" i="0" u="none" strike="noStrike" dirty="0" err="1">
                          <a:solidFill>
                            <a:srgbClr val="000000"/>
                          </a:solidFill>
                          <a:effectLst/>
                          <a:latin typeface="Arial" panose="020B0604020202020204" pitchFamily="34" charset="0"/>
                        </a:rPr>
                        <a:t>Științele</a:t>
                      </a:r>
                      <a:r>
                        <a:rPr lang="en-US" sz="900" b="0" i="0" u="none" strike="noStrike" dirty="0">
                          <a:solidFill>
                            <a:srgbClr val="000000"/>
                          </a:solidFill>
                          <a:effectLst/>
                          <a:latin typeface="Arial" panose="020B0604020202020204" pitchFamily="34" charset="0"/>
                        </a:rPr>
                        <a:t> </a:t>
                      </a:r>
                      <a:r>
                        <a:rPr lang="en-US" sz="900" b="0" i="0" u="none" strike="noStrike" dirty="0" err="1">
                          <a:solidFill>
                            <a:srgbClr val="000000"/>
                          </a:solidFill>
                          <a:effectLst/>
                          <a:latin typeface="Arial" panose="020B0604020202020204" pitchFamily="34" charset="0"/>
                        </a:rPr>
                        <a:t>Comunicării</a:t>
                      </a:r>
                      <a:r>
                        <a:rPr lang="en-US" sz="900" b="0" i="0" u="none" strike="noStrike" dirty="0">
                          <a:solidFill>
                            <a:srgbClr val="000000"/>
                          </a:solidFill>
                          <a:effectLst/>
                          <a:latin typeface="Arial" panose="020B0604020202020204" pitchFamily="34" charset="0"/>
                        </a:rPr>
                        <a:t> - </a:t>
                      </a:r>
                      <a:r>
                        <a:rPr lang="en-US" sz="900" b="0" i="0" u="none" strike="noStrike" dirty="0" err="1">
                          <a:solidFill>
                            <a:srgbClr val="000000"/>
                          </a:solidFill>
                          <a:effectLst/>
                          <a:latin typeface="Arial" panose="020B0604020202020204" pitchFamily="34" charset="0"/>
                        </a:rPr>
                        <a:t>specializarea</a:t>
                      </a:r>
                      <a:r>
                        <a:rPr lang="en-US" sz="900" b="0" i="0" u="none" strike="noStrike" dirty="0">
                          <a:solidFill>
                            <a:srgbClr val="000000"/>
                          </a:solidFill>
                          <a:effectLst/>
                          <a:latin typeface="Arial" panose="020B0604020202020204" pitchFamily="34" charset="0"/>
                        </a:rPr>
                        <a:t> </a:t>
                      </a:r>
                      <a:r>
                        <a:rPr lang="en-US" sz="900" b="0" i="0" u="none" strike="noStrike" dirty="0" err="1">
                          <a:solidFill>
                            <a:srgbClr val="FF0000"/>
                          </a:solidFill>
                          <a:effectLst/>
                          <a:latin typeface="Arial" panose="020B0604020202020204" pitchFamily="34" charset="0"/>
                        </a:rPr>
                        <a:t>Jurnalism</a:t>
                      </a:r>
                      <a:endParaRPr lang="en-US" sz="900" b="0" i="0" u="none" strike="noStrike" dirty="0">
                        <a:solidFill>
                          <a:srgbClr val="FF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220760327"/>
                  </a:ext>
                </a:extLst>
              </a:tr>
              <a:tr h="370840">
                <a:tc>
                  <a:txBody>
                    <a:bodyPr/>
                    <a:lstStyle/>
                    <a:p>
                      <a:pPr algn="just" fontAlgn="ctr"/>
                      <a:r>
                        <a:rPr lang="en-US" sz="900" b="1" i="0" u="none" strike="noStrike">
                          <a:solidFill>
                            <a:srgbClr val="000000"/>
                          </a:solidFill>
                          <a:effectLst/>
                          <a:latin typeface="Arial" panose="020B0604020202020204" pitchFamily="34" charset="0"/>
                        </a:rPr>
                        <a:t>03 </a:t>
                      </a:r>
                    </a:p>
                  </a:txBody>
                  <a:tcPr marL="9525" marR="9525" marT="9525" marB="0" anchor="ctr"/>
                </a:tc>
                <a:tc>
                  <a:txBody>
                    <a:bodyPr/>
                    <a:lstStyle/>
                    <a:p>
                      <a:pPr algn="l" fontAlgn="ctr"/>
                      <a:r>
                        <a:rPr lang="fr-FR" sz="900" b="1" i="0" u="none" strike="noStrike">
                          <a:solidFill>
                            <a:srgbClr val="000000"/>
                          </a:solidFill>
                          <a:effectLst/>
                          <a:latin typeface="Arial" panose="020B0604020202020204" pitchFamily="34" charset="0"/>
                        </a:rPr>
                        <a:t>Ştiinţe sociale, jurnalism şi informare (Social sciences, journalism and information)</a:t>
                      </a:r>
                    </a:p>
                  </a:txBody>
                  <a:tcPr marL="9525" marR="9525" marT="9525" marB="0" anchor="ctr"/>
                </a:tc>
                <a:tc>
                  <a:txBody>
                    <a:bodyPr/>
                    <a:lstStyle/>
                    <a:p>
                      <a:pPr algn="just" fontAlgn="ctr"/>
                      <a:r>
                        <a:rPr lang="en-US" sz="900" b="1" i="0" u="none" strike="noStrike">
                          <a:solidFill>
                            <a:srgbClr val="000000"/>
                          </a:solidFill>
                          <a:effectLst/>
                          <a:latin typeface="Arial" panose="020B0604020202020204" pitchFamily="34" charset="0"/>
                        </a:rPr>
                        <a:t>032 </a:t>
                      </a:r>
                    </a:p>
                  </a:txBody>
                  <a:tcPr marL="9525" marR="9525" marT="9525" marB="0" anchor="ctr"/>
                </a:tc>
                <a:tc>
                  <a:txBody>
                    <a:bodyPr/>
                    <a:lstStyle/>
                    <a:p>
                      <a:pPr algn="l" fontAlgn="ctr"/>
                      <a:r>
                        <a:rPr lang="en-US" sz="900" b="1" i="0" u="none" strike="noStrike">
                          <a:solidFill>
                            <a:srgbClr val="000000"/>
                          </a:solidFill>
                          <a:effectLst/>
                          <a:latin typeface="Arial" panose="020B0604020202020204" pitchFamily="34" charset="0"/>
                        </a:rPr>
                        <a:t>Jurnalism şi informare (Journalism and information)</a:t>
                      </a:r>
                    </a:p>
                  </a:txBody>
                  <a:tcPr marL="9525" marR="9525" marT="9525" marB="0" anchor="ctr"/>
                </a:tc>
                <a:tc>
                  <a:txBody>
                    <a:bodyPr/>
                    <a:lstStyle/>
                    <a:p>
                      <a:pPr algn="just" fontAlgn="ctr"/>
                      <a:r>
                        <a:rPr lang="en-US" sz="900" b="1" i="0" u="none" strike="noStrike">
                          <a:solidFill>
                            <a:srgbClr val="000000"/>
                          </a:solidFill>
                          <a:effectLst/>
                          <a:latin typeface="Arial" panose="020B0604020202020204" pitchFamily="34" charset="0"/>
                        </a:rPr>
                        <a:t>0322 </a:t>
                      </a:r>
                    </a:p>
                  </a:txBody>
                  <a:tcPr marL="9525" marR="9525" marT="9525" marB="0" anchor="ctr"/>
                </a:tc>
                <a:tc>
                  <a:txBody>
                    <a:bodyPr/>
                    <a:lstStyle/>
                    <a:p>
                      <a:pPr algn="l" fontAlgn="ctr"/>
                      <a:r>
                        <a:rPr lang="en-US" sz="900" b="1" i="0" u="none" strike="noStrike">
                          <a:solidFill>
                            <a:srgbClr val="000000"/>
                          </a:solidFill>
                          <a:effectLst/>
                          <a:latin typeface="Arial" panose="020B0604020202020204" pitchFamily="34" charset="0"/>
                        </a:rPr>
                        <a:t>Biblioteconomie, ştiinţa informării şi arhivistică (Library, information and archival studies)</a:t>
                      </a:r>
                    </a:p>
                  </a:txBody>
                  <a:tcPr marL="9525" marR="9525" marT="9525" marB="0" anchor="ctr"/>
                </a:tc>
                <a:tc>
                  <a:txBody>
                    <a:bodyPr/>
                    <a:lstStyle/>
                    <a:p>
                      <a:pPr algn="l" fontAlgn="ctr"/>
                      <a:r>
                        <a:rPr lang="en-US" sz="9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900" b="0" i="0" u="none" strike="noStrike">
                          <a:solidFill>
                            <a:srgbClr val="000000"/>
                          </a:solidFill>
                          <a:effectLst/>
                          <a:latin typeface="Arial" panose="020B0604020202020204" pitchFamily="34" charset="0"/>
                        </a:rPr>
                        <a:t>40. Științe sociale</a:t>
                      </a:r>
                    </a:p>
                  </a:txBody>
                  <a:tcPr marL="9525" marR="9525" marT="9525" marB="0" anchor="ctr"/>
                </a:tc>
                <a:tc>
                  <a:txBody>
                    <a:bodyPr/>
                    <a:lstStyle/>
                    <a:p>
                      <a:pPr algn="l" fontAlgn="ctr"/>
                      <a:r>
                        <a:rPr lang="en-US" sz="900" b="0" i="0" u="none" strike="noStrike">
                          <a:solidFill>
                            <a:srgbClr val="000000"/>
                          </a:solidFill>
                          <a:effectLst/>
                          <a:latin typeface="Arial" panose="020B0604020202020204" pitchFamily="34" charset="0"/>
                        </a:rPr>
                        <a:t>Științe ale comunicării</a:t>
                      </a:r>
                    </a:p>
                  </a:txBody>
                  <a:tcPr marL="9525" marR="9525" marT="9525" marB="0" anchor="ctr"/>
                </a:tc>
                <a:tc>
                  <a:txBody>
                    <a:bodyPr/>
                    <a:lstStyle/>
                    <a:p>
                      <a:pPr algn="ctr" fontAlgn="ctr"/>
                      <a:r>
                        <a:rPr lang="en-US" sz="900" b="0" i="0" u="none" strike="noStrike">
                          <a:solidFill>
                            <a:srgbClr val="000000"/>
                          </a:solidFill>
                          <a:effectLst/>
                          <a:latin typeface="Arial" panose="020B0604020202020204" pitchFamily="34" charset="0"/>
                        </a:rPr>
                        <a:t>60</a:t>
                      </a:r>
                    </a:p>
                  </a:txBody>
                  <a:tcPr marL="9525" marR="9525" marT="9525" marB="0" anchor="ctr"/>
                </a:tc>
                <a:tc>
                  <a:txBody>
                    <a:bodyPr/>
                    <a:lstStyle/>
                    <a:p>
                      <a:pPr algn="l" fontAlgn="ctr"/>
                      <a:r>
                        <a:rPr lang="en-US" sz="900" b="0" i="0" u="none" strike="noStrike">
                          <a:solidFill>
                            <a:srgbClr val="000000"/>
                          </a:solidFill>
                          <a:effectLst/>
                          <a:latin typeface="Arial" panose="020B0604020202020204" pitchFamily="34" charset="0"/>
                        </a:rPr>
                        <a:t>Științe ale comunicării</a:t>
                      </a:r>
                    </a:p>
                  </a:txBody>
                  <a:tcPr marL="9525" marR="9525" marT="9525" marB="0" anchor="ctr"/>
                </a:tc>
                <a:tc>
                  <a:txBody>
                    <a:bodyPr/>
                    <a:lstStyle/>
                    <a:p>
                      <a:pPr algn="l" fontAlgn="ctr"/>
                      <a:r>
                        <a:rPr lang="en-US" sz="900" b="0" i="0" u="none" strike="noStrike" dirty="0" err="1">
                          <a:solidFill>
                            <a:srgbClr val="000000"/>
                          </a:solidFill>
                          <a:effectLst/>
                          <a:latin typeface="Arial" panose="020B0604020202020204" pitchFamily="34" charset="0"/>
                        </a:rPr>
                        <a:t>Facultatea</a:t>
                      </a:r>
                      <a:r>
                        <a:rPr lang="en-US" sz="900" b="0" i="0" u="none" strike="noStrike" dirty="0">
                          <a:solidFill>
                            <a:srgbClr val="000000"/>
                          </a:solidFill>
                          <a:effectLst/>
                          <a:latin typeface="Arial" panose="020B0604020202020204" pitchFamily="34" charset="0"/>
                        </a:rPr>
                        <a:t> de </a:t>
                      </a:r>
                      <a:r>
                        <a:rPr lang="en-US" sz="900" b="0" i="0" u="none" strike="noStrike" dirty="0" err="1">
                          <a:solidFill>
                            <a:srgbClr val="000000"/>
                          </a:solidFill>
                          <a:effectLst/>
                          <a:latin typeface="Arial" panose="020B0604020202020204" pitchFamily="34" charset="0"/>
                        </a:rPr>
                        <a:t>Litere</a:t>
                      </a:r>
                      <a:r>
                        <a:rPr lang="en-US" sz="900" b="0" i="0" u="none" strike="noStrike" dirty="0">
                          <a:solidFill>
                            <a:srgbClr val="000000"/>
                          </a:solidFill>
                          <a:effectLst/>
                          <a:latin typeface="Arial" panose="020B0604020202020204" pitchFamily="34" charset="0"/>
                        </a:rPr>
                        <a:t> - </a:t>
                      </a:r>
                      <a:r>
                        <a:rPr lang="en-US" sz="900" b="0" i="0" u="none" strike="noStrike" dirty="0" err="1">
                          <a:solidFill>
                            <a:srgbClr val="000000"/>
                          </a:solidFill>
                          <a:effectLst/>
                          <a:latin typeface="Arial" panose="020B0604020202020204" pitchFamily="34" charset="0"/>
                        </a:rPr>
                        <a:t>specializarea</a:t>
                      </a:r>
                      <a:r>
                        <a:rPr lang="en-US" sz="900" b="0" i="0" u="none" strike="noStrike" dirty="0">
                          <a:solidFill>
                            <a:srgbClr val="000000"/>
                          </a:solidFill>
                          <a:effectLst/>
                          <a:latin typeface="Arial" panose="020B0604020202020204" pitchFamily="34" charset="0"/>
                        </a:rPr>
                        <a:t> </a:t>
                      </a:r>
                      <a:r>
                        <a:rPr lang="en-US" sz="900" b="0" i="0" u="none" strike="noStrike" dirty="0" err="1">
                          <a:solidFill>
                            <a:srgbClr val="FF0000"/>
                          </a:solidFill>
                          <a:effectLst/>
                          <a:latin typeface="Arial" panose="020B0604020202020204" pitchFamily="34" charset="0"/>
                        </a:rPr>
                        <a:t>Științe</a:t>
                      </a:r>
                      <a:r>
                        <a:rPr lang="en-US" sz="900" b="0" i="0" u="none" strike="noStrike" dirty="0">
                          <a:solidFill>
                            <a:srgbClr val="FF0000"/>
                          </a:solidFill>
                          <a:effectLst/>
                          <a:latin typeface="Arial" panose="020B0604020202020204" pitchFamily="34" charset="0"/>
                        </a:rPr>
                        <a:t> ale </a:t>
                      </a:r>
                      <a:r>
                        <a:rPr lang="en-US" sz="900" b="0" i="0" u="none" strike="noStrike" dirty="0" err="1">
                          <a:solidFill>
                            <a:srgbClr val="FF0000"/>
                          </a:solidFill>
                          <a:effectLst/>
                          <a:latin typeface="Arial" panose="020B0604020202020204" pitchFamily="34" charset="0"/>
                        </a:rPr>
                        <a:t>informării</a:t>
                      </a:r>
                      <a:r>
                        <a:rPr lang="en-US" sz="900" b="0" i="0" u="none" strike="noStrike" dirty="0">
                          <a:solidFill>
                            <a:srgbClr val="FF0000"/>
                          </a:solidFill>
                          <a:effectLst/>
                          <a:latin typeface="Arial" panose="020B0604020202020204" pitchFamily="34" charset="0"/>
                        </a:rPr>
                        <a:t> </a:t>
                      </a:r>
                      <a:r>
                        <a:rPr lang="en-US" sz="900" b="0" i="0" u="none" strike="noStrike" dirty="0" err="1">
                          <a:solidFill>
                            <a:srgbClr val="FF0000"/>
                          </a:solidFill>
                          <a:effectLst/>
                          <a:latin typeface="Arial" panose="020B0604020202020204" pitchFamily="34" charset="0"/>
                        </a:rPr>
                        <a:t>și</a:t>
                      </a:r>
                      <a:r>
                        <a:rPr lang="en-US" sz="900" b="0" i="0" u="none" strike="noStrike" dirty="0">
                          <a:solidFill>
                            <a:srgbClr val="FF0000"/>
                          </a:solidFill>
                          <a:effectLst/>
                          <a:latin typeface="Arial" panose="020B0604020202020204" pitchFamily="34" charset="0"/>
                        </a:rPr>
                        <a:t> </a:t>
                      </a:r>
                      <a:r>
                        <a:rPr lang="en-US" sz="900" b="0" i="0" u="none" strike="noStrike" dirty="0" err="1">
                          <a:solidFill>
                            <a:srgbClr val="FF0000"/>
                          </a:solidFill>
                          <a:effectLst/>
                          <a:latin typeface="Arial" panose="020B0604020202020204" pitchFamily="34" charset="0"/>
                        </a:rPr>
                        <a:t>documentării</a:t>
                      </a:r>
                      <a:endParaRPr lang="en-US" sz="900" b="0" i="0" u="none" strike="noStrike" dirty="0">
                        <a:solidFill>
                          <a:srgbClr val="FF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836717303"/>
                  </a:ext>
                </a:extLst>
              </a:tr>
            </a:tbl>
          </a:graphicData>
        </a:graphic>
      </p:graphicFrame>
    </p:spTree>
    <p:extLst>
      <p:ext uri="{BB962C8B-B14F-4D97-AF65-F5344CB8AC3E}">
        <p14:creationId xmlns:p14="http://schemas.microsoft.com/office/powerpoint/2010/main" val="1230863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8136"/>
            <a:ext cx="10515600" cy="862552"/>
          </a:xfrm>
        </p:spPr>
        <p:txBody>
          <a:bodyPr/>
          <a:lstStyle/>
          <a:p>
            <a:pPr algn="ctr"/>
            <a:r>
              <a:rPr lang="ro-RO" dirty="0" smtClean="0"/>
              <a:t>CE ESTE ISCED?</a:t>
            </a:r>
            <a:endParaRPr lang="en-US" dirty="0"/>
          </a:p>
        </p:txBody>
      </p:sp>
      <p:sp>
        <p:nvSpPr>
          <p:cNvPr id="3" name="Content Placeholder 2"/>
          <p:cNvSpPr>
            <a:spLocks noGrp="1"/>
          </p:cNvSpPr>
          <p:nvPr>
            <p:ph idx="1"/>
          </p:nvPr>
        </p:nvSpPr>
        <p:spPr>
          <a:xfrm>
            <a:off x="838200" y="1825625"/>
            <a:ext cx="10515600" cy="3867809"/>
          </a:xfrm>
        </p:spPr>
        <p:txBody>
          <a:bodyPr>
            <a:noAutofit/>
          </a:bodyPr>
          <a:lstStyle/>
          <a:p>
            <a:r>
              <a:rPr lang="en-US" sz="2000" b="1" dirty="0" err="1"/>
              <a:t>Clasificarea</a:t>
            </a:r>
            <a:r>
              <a:rPr lang="en-US" sz="2000" b="1" dirty="0"/>
              <a:t> </a:t>
            </a:r>
            <a:r>
              <a:rPr lang="en-US" sz="2000" b="1" dirty="0" err="1"/>
              <a:t>Internaţională</a:t>
            </a:r>
            <a:r>
              <a:rPr lang="en-US" sz="2000" b="1" dirty="0"/>
              <a:t> Standard a </a:t>
            </a:r>
            <a:r>
              <a:rPr lang="en-US" sz="2000" b="1" dirty="0" err="1"/>
              <a:t>Educaţiei</a:t>
            </a:r>
            <a:r>
              <a:rPr lang="en-US" sz="2000" b="1" dirty="0"/>
              <a:t> (ISCED) </a:t>
            </a:r>
            <a:r>
              <a:rPr lang="en-US" sz="2000" dirty="0" err="1"/>
              <a:t>aparţine</a:t>
            </a:r>
            <a:r>
              <a:rPr lang="en-US" sz="2000" dirty="0"/>
              <a:t> </a:t>
            </a:r>
            <a:r>
              <a:rPr lang="en-US" sz="2000" dirty="0" err="1"/>
              <a:t>Familiei</a:t>
            </a:r>
            <a:r>
              <a:rPr lang="en-US" sz="2000" dirty="0"/>
              <a:t> </a:t>
            </a:r>
            <a:r>
              <a:rPr lang="en-US" sz="2000" dirty="0" err="1"/>
              <a:t>Internaţionale</a:t>
            </a:r>
            <a:r>
              <a:rPr lang="en-US" sz="2000" dirty="0"/>
              <a:t> a</a:t>
            </a:r>
            <a:r>
              <a:rPr lang="ro-RO" sz="2000" dirty="0"/>
              <a:t> </a:t>
            </a:r>
            <a:r>
              <a:rPr lang="en-US" sz="2000" dirty="0" err="1"/>
              <a:t>Naţiunilor</a:t>
            </a:r>
            <a:r>
              <a:rPr lang="en-US" sz="2000" dirty="0"/>
              <a:t> Unite a </a:t>
            </a:r>
            <a:r>
              <a:rPr lang="en-US" sz="2000" dirty="0" err="1"/>
              <a:t>Clasificărilor</a:t>
            </a:r>
            <a:r>
              <a:rPr lang="en-US" sz="2000" dirty="0"/>
              <a:t> </a:t>
            </a:r>
            <a:r>
              <a:rPr lang="en-US" sz="2000" dirty="0" err="1"/>
              <a:t>Sociale</a:t>
            </a:r>
            <a:r>
              <a:rPr lang="en-US" sz="2000" dirty="0"/>
              <a:t> </a:t>
            </a:r>
            <a:r>
              <a:rPr lang="en-US" sz="2000" dirty="0" err="1"/>
              <a:t>şi</a:t>
            </a:r>
            <a:r>
              <a:rPr lang="en-US" sz="2000" dirty="0"/>
              <a:t> </a:t>
            </a:r>
            <a:r>
              <a:rPr lang="en-US" sz="2000" dirty="0" err="1"/>
              <a:t>Economice</a:t>
            </a:r>
            <a:r>
              <a:rPr lang="en-US" sz="2000" dirty="0"/>
              <a:t> care se </a:t>
            </a:r>
            <a:r>
              <a:rPr lang="en-US" sz="2000" dirty="0" err="1"/>
              <a:t>aplică</a:t>
            </a:r>
            <a:r>
              <a:rPr lang="en-US" sz="2000" dirty="0"/>
              <a:t> </a:t>
            </a:r>
            <a:r>
              <a:rPr lang="en-US" sz="2000" dirty="0" err="1"/>
              <a:t>în</a:t>
            </a:r>
            <a:r>
              <a:rPr lang="en-US" sz="2000" dirty="0"/>
              <a:t> </a:t>
            </a:r>
            <a:r>
              <a:rPr lang="en-US" sz="2000" dirty="0" err="1"/>
              <a:t>statistică</a:t>
            </a:r>
            <a:r>
              <a:rPr lang="en-US" sz="2000" dirty="0"/>
              <a:t> </a:t>
            </a:r>
            <a:r>
              <a:rPr lang="en-US" sz="2000" dirty="0" err="1"/>
              <a:t>în</a:t>
            </a:r>
            <a:r>
              <a:rPr lang="en-US" sz="2000" dirty="0"/>
              <a:t> </a:t>
            </a:r>
            <a:r>
              <a:rPr lang="en-US" sz="2000" dirty="0" err="1"/>
              <a:t>întreaga</a:t>
            </a:r>
            <a:r>
              <a:rPr lang="ro-RO" sz="2000" dirty="0"/>
              <a:t> </a:t>
            </a:r>
            <a:r>
              <a:rPr lang="en-US" sz="2000" dirty="0" err="1"/>
              <a:t>lume</a:t>
            </a:r>
            <a:r>
              <a:rPr lang="en-US" sz="2000" dirty="0"/>
              <a:t> </a:t>
            </a:r>
            <a:r>
              <a:rPr lang="en-US" sz="2000" dirty="0" err="1"/>
              <a:t>în</a:t>
            </a:r>
            <a:r>
              <a:rPr lang="en-US" sz="2000" dirty="0"/>
              <a:t> </a:t>
            </a:r>
            <a:r>
              <a:rPr lang="en-US" sz="2000" dirty="0" err="1"/>
              <a:t>scopul</a:t>
            </a:r>
            <a:r>
              <a:rPr lang="en-US" sz="2000" dirty="0"/>
              <a:t> </a:t>
            </a:r>
            <a:r>
              <a:rPr lang="en-US" sz="2000" dirty="0" err="1"/>
              <a:t>strângerii,culegerii</a:t>
            </a:r>
            <a:r>
              <a:rPr lang="en-US" sz="2000" dirty="0"/>
              <a:t> </a:t>
            </a:r>
            <a:r>
              <a:rPr lang="en-US" sz="2000" dirty="0" err="1"/>
              <a:t>şi</a:t>
            </a:r>
            <a:r>
              <a:rPr lang="en-US" sz="2000" dirty="0"/>
              <a:t> </a:t>
            </a:r>
            <a:r>
              <a:rPr lang="en-US" sz="2000" dirty="0" err="1"/>
              <a:t>analizării</a:t>
            </a:r>
            <a:r>
              <a:rPr lang="en-US" sz="2000" dirty="0"/>
              <a:t> </a:t>
            </a:r>
            <a:r>
              <a:rPr lang="en-US" sz="2000" dirty="0" err="1"/>
              <a:t>datelor</a:t>
            </a:r>
            <a:r>
              <a:rPr lang="en-US" sz="2000" dirty="0"/>
              <a:t> </a:t>
            </a:r>
            <a:r>
              <a:rPr lang="en-US" sz="2000" dirty="0" err="1"/>
              <a:t>comparabile</a:t>
            </a:r>
            <a:r>
              <a:rPr lang="en-US" sz="2000" dirty="0"/>
              <a:t> la </a:t>
            </a:r>
            <a:r>
              <a:rPr lang="en-US" sz="2000" dirty="0" err="1"/>
              <a:t>nivel</a:t>
            </a:r>
            <a:r>
              <a:rPr lang="ro-RO" sz="2000" dirty="0"/>
              <a:t> </a:t>
            </a:r>
            <a:r>
              <a:rPr lang="en-US" sz="2000" dirty="0" err="1"/>
              <a:t>naţional</a:t>
            </a:r>
            <a:r>
              <a:rPr lang="en-US" sz="2000" dirty="0"/>
              <a:t>.</a:t>
            </a:r>
          </a:p>
          <a:p>
            <a:r>
              <a:rPr lang="en-US" sz="2000" dirty="0"/>
              <a:t>ISCED </a:t>
            </a:r>
            <a:r>
              <a:rPr lang="en-US" sz="2000" dirty="0" err="1"/>
              <a:t>este</a:t>
            </a:r>
            <a:r>
              <a:rPr lang="en-US" sz="2000" dirty="0"/>
              <a:t> </a:t>
            </a:r>
            <a:r>
              <a:rPr lang="en-US" sz="2000" dirty="0" err="1"/>
              <a:t>clasificarea</a:t>
            </a:r>
            <a:r>
              <a:rPr lang="en-US" sz="2000" dirty="0"/>
              <a:t> de </a:t>
            </a:r>
            <a:r>
              <a:rPr lang="en-US" sz="2000" dirty="0" err="1"/>
              <a:t>referinţă</a:t>
            </a:r>
            <a:r>
              <a:rPr lang="en-US" sz="2000" dirty="0"/>
              <a:t> pentru </a:t>
            </a:r>
            <a:r>
              <a:rPr lang="en-US" sz="2000" dirty="0" err="1"/>
              <a:t>organizarea</a:t>
            </a:r>
            <a:r>
              <a:rPr lang="en-US" sz="2000" dirty="0"/>
              <a:t> </a:t>
            </a:r>
            <a:r>
              <a:rPr lang="en-US" sz="2000" dirty="0" err="1"/>
              <a:t>programelor</a:t>
            </a:r>
            <a:r>
              <a:rPr lang="en-US" sz="2000" dirty="0"/>
              <a:t> de </a:t>
            </a:r>
            <a:r>
              <a:rPr lang="en-US" sz="2000" dirty="0" err="1"/>
              <a:t>învăţământ</a:t>
            </a:r>
            <a:r>
              <a:rPr lang="ro-RO" sz="2000" dirty="0"/>
              <a:t> </a:t>
            </a:r>
            <a:r>
              <a:rPr lang="en-US" sz="2000" dirty="0" err="1"/>
              <a:t>şi</a:t>
            </a:r>
            <a:r>
              <a:rPr lang="en-US" sz="2000" dirty="0"/>
              <a:t> a </a:t>
            </a:r>
            <a:r>
              <a:rPr lang="en-US" sz="2000" dirty="0" err="1"/>
              <a:t>calificărilor</a:t>
            </a:r>
            <a:r>
              <a:rPr lang="en-US" sz="2000" dirty="0"/>
              <a:t> </a:t>
            </a:r>
            <a:r>
              <a:rPr lang="en-US" sz="2000" dirty="0" err="1"/>
              <a:t>conexe</a:t>
            </a:r>
            <a:r>
              <a:rPr lang="en-US" sz="2000" dirty="0"/>
              <a:t> </a:t>
            </a:r>
            <a:r>
              <a:rPr lang="en-US" sz="2000" dirty="0" err="1"/>
              <a:t>pe</a:t>
            </a:r>
            <a:r>
              <a:rPr lang="en-US" sz="2000" dirty="0"/>
              <a:t> </a:t>
            </a:r>
            <a:r>
              <a:rPr lang="en-US" sz="2000" dirty="0" err="1"/>
              <a:t>domenii</a:t>
            </a:r>
            <a:r>
              <a:rPr lang="en-US" sz="2000" dirty="0"/>
              <a:t> </a:t>
            </a:r>
            <a:r>
              <a:rPr lang="en-US" sz="2000" dirty="0" err="1"/>
              <a:t>şi</a:t>
            </a:r>
            <a:r>
              <a:rPr lang="en-US" sz="2000" dirty="0"/>
              <a:t> </a:t>
            </a:r>
            <a:r>
              <a:rPr lang="en-US" sz="2000" dirty="0" err="1"/>
              <a:t>niveluri</a:t>
            </a:r>
            <a:r>
              <a:rPr lang="en-US" sz="2000" dirty="0"/>
              <a:t> </a:t>
            </a:r>
            <a:r>
              <a:rPr lang="en-US" sz="2000" dirty="0" err="1"/>
              <a:t>educaţionale</a:t>
            </a:r>
            <a:r>
              <a:rPr lang="en-US" sz="2000" dirty="0"/>
              <a:t>.</a:t>
            </a:r>
          </a:p>
          <a:p>
            <a:r>
              <a:rPr lang="en-US" sz="2000" dirty="0"/>
              <a:t>ISCED </a:t>
            </a:r>
            <a:r>
              <a:rPr lang="en-US" sz="2000" dirty="0" err="1"/>
              <a:t>este</a:t>
            </a:r>
            <a:r>
              <a:rPr lang="en-US" sz="2000" dirty="0"/>
              <a:t> un </a:t>
            </a:r>
            <a:r>
              <a:rPr lang="en-US" sz="2000" dirty="0" err="1"/>
              <a:t>produs</a:t>
            </a:r>
            <a:r>
              <a:rPr lang="en-US" sz="2000" dirty="0"/>
              <a:t> al </a:t>
            </a:r>
            <a:r>
              <a:rPr lang="en-US" sz="2000" dirty="0" err="1"/>
              <a:t>unui</a:t>
            </a:r>
            <a:r>
              <a:rPr lang="ro-RO" sz="2000" dirty="0"/>
              <a:t> </a:t>
            </a:r>
            <a:r>
              <a:rPr lang="en-US" sz="2000" dirty="0" err="1"/>
              <a:t>acord</a:t>
            </a:r>
            <a:r>
              <a:rPr lang="en-US" sz="2000" dirty="0"/>
              <a:t> </a:t>
            </a:r>
            <a:r>
              <a:rPr lang="en-US" sz="2000" dirty="0" err="1"/>
              <a:t>internaţional</a:t>
            </a:r>
            <a:r>
              <a:rPr lang="en-US" sz="2000" dirty="0"/>
              <a:t> </a:t>
            </a:r>
            <a:r>
              <a:rPr lang="en-US" sz="2000" dirty="0" err="1"/>
              <a:t>şi</a:t>
            </a:r>
            <a:r>
              <a:rPr lang="en-US" sz="2000" dirty="0"/>
              <a:t> </a:t>
            </a:r>
            <a:r>
              <a:rPr lang="en-US" sz="2000" dirty="0" err="1"/>
              <a:t>adoptat</a:t>
            </a:r>
            <a:r>
              <a:rPr lang="en-US" sz="2000" dirty="0"/>
              <a:t> formal de </a:t>
            </a:r>
            <a:r>
              <a:rPr lang="en-US" sz="2000" dirty="0" err="1"/>
              <a:t>Conferinţa</a:t>
            </a:r>
            <a:r>
              <a:rPr lang="en-US" sz="2000" dirty="0"/>
              <a:t> </a:t>
            </a:r>
            <a:r>
              <a:rPr lang="en-US" sz="2000" dirty="0" err="1"/>
              <a:t>Generală</a:t>
            </a:r>
            <a:r>
              <a:rPr lang="en-US" sz="2000" dirty="0"/>
              <a:t> a </a:t>
            </a:r>
            <a:r>
              <a:rPr lang="en-US" sz="2000" dirty="0" err="1"/>
              <a:t>statelor</a:t>
            </a:r>
            <a:r>
              <a:rPr lang="en-US" sz="2000" dirty="0"/>
              <a:t> </a:t>
            </a:r>
            <a:r>
              <a:rPr lang="en-US" sz="2000" dirty="0" err="1"/>
              <a:t>membre</a:t>
            </a:r>
            <a:r>
              <a:rPr lang="en-US" sz="2000" dirty="0"/>
              <a:t> UNESCO.</a:t>
            </a:r>
          </a:p>
          <a:p>
            <a:r>
              <a:rPr lang="en-US" sz="2000" dirty="0"/>
              <a:t>ISCED </a:t>
            </a:r>
            <a:r>
              <a:rPr lang="en-US" sz="2000" dirty="0" err="1"/>
              <a:t>este</a:t>
            </a:r>
            <a:r>
              <a:rPr lang="en-US" sz="2000" dirty="0"/>
              <a:t> </a:t>
            </a:r>
            <a:r>
              <a:rPr lang="en-US" sz="2000" dirty="0" err="1"/>
              <a:t>proiectat</a:t>
            </a:r>
            <a:r>
              <a:rPr lang="en-US" sz="2000" dirty="0"/>
              <a:t> </a:t>
            </a:r>
            <a:r>
              <a:rPr lang="en-US" sz="2000" dirty="0" err="1"/>
              <a:t>să</a:t>
            </a:r>
            <a:r>
              <a:rPr lang="en-US" sz="2000" dirty="0"/>
              <a:t> </a:t>
            </a:r>
            <a:r>
              <a:rPr lang="en-US" sz="2000" dirty="0" err="1"/>
              <a:t>servească</a:t>
            </a:r>
            <a:r>
              <a:rPr lang="en-US" sz="2000" dirty="0"/>
              <a:t> </a:t>
            </a:r>
            <a:r>
              <a:rPr lang="en-US" sz="2000" dirty="0" err="1"/>
              <a:t>drept</a:t>
            </a:r>
            <a:r>
              <a:rPr lang="en-US" sz="2000" dirty="0"/>
              <a:t> </a:t>
            </a:r>
            <a:r>
              <a:rPr lang="en-US" sz="2000" dirty="0" err="1"/>
              <a:t>cadru</a:t>
            </a:r>
            <a:r>
              <a:rPr lang="en-US" sz="2000" dirty="0"/>
              <a:t> pentru </a:t>
            </a:r>
            <a:r>
              <a:rPr lang="en-US" sz="2000" dirty="0" err="1"/>
              <a:t>clasificarea</a:t>
            </a:r>
            <a:r>
              <a:rPr lang="en-US" sz="2000" dirty="0"/>
              <a:t> </a:t>
            </a:r>
            <a:r>
              <a:rPr lang="en-US" sz="2000" dirty="0" err="1"/>
              <a:t>activităţilor</a:t>
            </a:r>
            <a:r>
              <a:rPr lang="en-US" sz="2000" dirty="0"/>
              <a:t> </a:t>
            </a:r>
            <a:r>
              <a:rPr lang="en-US" sz="2000" dirty="0" err="1"/>
              <a:t>educaţionale</a:t>
            </a:r>
            <a:r>
              <a:rPr lang="en-US" sz="2000" dirty="0"/>
              <a:t>,</a:t>
            </a:r>
            <a:r>
              <a:rPr lang="ro-RO" sz="2000" dirty="0"/>
              <a:t> </a:t>
            </a:r>
            <a:r>
              <a:rPr lang="en-US" sz="2000" dirty="0" err="1"/>
              <a:t>aşa</a:t>
            </a:r>
            <a:r>
              <a:rPr lang="en-US" sz="2000" dirty="0"/>
              <a:t> cum </a:t>
            </a:r>
            <a:r>
              <a:rPr lang="en-US" sz="2000" dirty="0" err="1"/>
              <a:t>sunt</a:t>
            </a:r>
            <a:r>
              <a:rPr lang="en-US" sz="2000" dirty="0"/>
              <a:t> definite </a:t>
            </a:r>
            <a:r>
              <a:rPr lang="en-US" sz="2000" dirty="0" err="1"/>
              <a:t>în</a:t>
            </a:r>
            <a:r>
              <a:rPr lang="en-US" sz="2000" dirty="0"/>
              <a:t> </a:t>
            </a:r>
            <a:r>
              <a:rPr lang="en-US" sz="2000" dirty="0" err="1"/>
              <a:t>programe</a:t>
            </a:r>
            <a:r>
              <a:rPr lang="en-US" sz="2000" dirty="0"/>
              <a:t> </a:t>
            </a:r>
            <a:r>
              <a:rPr lang="en-US" sz="2000" dirty="0" err="1"/>
              <a:t>şi</a:t>
            </a:r>
            <a:r>
              <a:rPr lang="en-US" sz="2000" dirty="0"/>
              <a:t> a </a:t>
            </a:r>
            <a:r>
              <a:rPr lang="en-US" sz="2000" dirty="0" err="1"/>
              <a:t>calificărilor</a:t>
            </a:r>
            <a:r>
              <a:rPr lang="en-US" sz="2000" dirty="0"/>
              <a:t> care </a:t>
            </a:r>
            <a:r>
              <a:rPr lang="en-US" sz="2000" dirty="0" err="1"/>
              <a:t>rezultă</a:t>
            </a:r>
            <a:r>
              <a:rPr lang="en-US" sz="2000" dirty="0"/>
              <a:t> </a:t>
            </a:r>
            <a:r>
              <a:rPr lang="en-US" sz="2000" dirty="0" err="1"/>
              <a:t>în</a:t>
            </a:r>
            <a:r>
              <a:rPr lang="en-US" sz="2000" dirty="0"/>
              <a:t> </a:t>
            </a:r>
            <a:r>
              <a:rPr lang="en-US" sz="2000" dirty="0" err="1"/>
              <a:t>categorii</a:t>
            </a:r>
            <a:r>
              <a:rPr lang="en-US" sz="2000" dirty="0"/>
              <a:t> </a:t>
            </a:r>
            <a:r>
              <a:rPr lang="en-US" sz="2000" dirty="0" err="1"/>
              <a:t>agreate</a:t>
            </a:r>
            <a:r>
              <a:rPr lang="ro-RO" sz="2000" dirty="0"/>
              <a:t> </a:t>
            </a:r>
            <a:r>
              <a:rPr lang="en-US" sz="2000" dirty="0" err="1"/>
              <a:t>internaţional</a:t>
            </a:r>
            <a:r>
              <a:rPr lang="en-US" sz="2000" dirty="0"/>
              <a:t>.</a:t>
            </a:r>
          </a:p>
          <a:p>
            <a:r>
              <a:rPr lang="en-US" sz="2000" dirty="0" err="1"/>
              <a:t>Conceptele</a:t>
            </a:r>
            <a:r>
              <a:rPr lang="en-US" sz="2000" dirty="0"/>
              <a:t> </a:t>
            </a:r>
            <a:r>
              <a:rPr lang="en-US" sz="2000" dirty="0" err="1"/>
              <a:t>şi</a:t>
            </a:r>
            <a:r>
              <a:rPr lang="en-US" sz="2000" dirty="0"/>
              <a:t> </a:t>
            </a:r>
            <a:r>
              <a:rPr lang="en-US" sz="2000" dirty="0" err="1"/>
              <a:t>definiţiile</a:t>
            </a:r>
            <a:r>
              <a:rPr lang="en-US" sz="2000" dirty="0"/>
              <a:t> de </a:t>
            </a:r>
            <a:r>
              <a:rPr lang="en-US" sz="2000" dirty="0" err="1"/>
              <a:t>bază</a:t>
            </a:r>
            <a:r>
              <a:rPr lang="en-US" sz="2000" dirty="0"/>
              <a:t> ale ISCED </a:t>
            </a:r>
            <a:r>
              <a:rPr lang="en-US" sz="2000" dirty="0" err="1"/>
              <a:t>sunt</a:t>
            </a:r>
            <a:r>
              <a:rPr lang="ro-RO" sz="2000" dirty="0"/>
              <a:t> </a:t>
            </a:r>
            <a:r>
              <a:rPr lang="en-US" sz="2000" dirty="0" err="1"/>
              <a:t>proiectate</a:t>
            </a:r>
            <a:r>
              <a:rPr lang="en-US" sz="2000" dirty="0"/>
              <a:t> </a:t>
            </a:r>
            <a:r>
              <a:rPr lang="en-US" sz="2000" dirty="0" err="1"/>
              <a:t>să</a:t>
            </a:r>
            <a:r>
              <a:rPr lang="en-US" sz="2000" dirty="0"/>
              <a:t> fie</a:t>
            </a:r>
            <a:r>
              <a:rPr lang="ro-RO" sz="2000" dirty="0"/>
              <a:t> </a:t>
            </a:r>
            <a:r>
              <a:rPr lang="en-US" sz="2000" dirty="0" err="1"/>
              <a:t>acceptate</a:t>
            </a:r>
            <a:r>
              <a:rPr lang="en-US" sz="2000" dirty="0"/>
              <a:t> </a:t>
            </a:r>
            <a:r>
              <a:rPr lang="en-US" sz="2000" dirty="0" err="1"/>
              <a:t>internaţional</a:t>
            </a:r>
            <a:r>
              <a:rPr lang="en-US" sz="2000" dirty="0"/>
              <a:t> </a:t>
            </a:r>
            <a:r>
              <a:rPr lang="en-US" sz="2000" dirty="0" err="1"/>
              <a:t>şi</a:t>
            </a:r>
            <a:r>
              <a:rPr lang="en-US" sz="2000" dirty="0"/>
              <a:t> </a:t>
            </a:r>
            <a:r>
              <a:rPr lang="en-US" sz="2000" dirty="0" err="1"/>
              <a:t>să</a:t>
            </a:r>
            <a:r>
              <a:rPr lang="en-US" sz="2000" dirty="0"/>
              <a:t> </a:t>
            </a:r>
            <a:r>
              <a:rPr lang="en-US" sz="2000" dirty="0" err="1"/>
              <a:t>cuprindă</a:t>
            </a:r>
            <a:r>
              <a:rPr lang="en-US" sz="2000" dirty="0"/>
              <a:t> </a:t>
            </a:r>
            <a:r>
              <a:rPr lang="en-US" sz="2000" dirty="0" err="1"/>
              <a:t>între</a:t>
            </a:r>
            <a:r>
              <a:rPr lang="ro-RO" sz="2000" dirty="0"/>
              <a:t>a</a:t>
            </a:r>
            <a:r>
              <a:rPr lang="en-US" sz="2000" dirty="0" err="1"/>
              <a:t>ga</a:t>
            </a:r>
            <a:r>
              <a:rPr lang="en-US" sz="2000" dirty="0"/>
              <a:t> </a:t>
            </a:r>
            <a:r>
              <a:rPr lang="en-US" sz="2000" dirty="0" err="1"/>
              <a:t>gamă</a:t>
            </a:r>
            <a:r>
              <a:rPr lang="en-US" sz="2000" dirty="0"/>
              <a:t> a </a:t>
            </a:r>
            <a:r>
              <a:rPr lang="en-US" sz="2000" dirty="0" err="1"/>
              <a:t>sistemelor</a:t>
            </a:r>
            <a:r>
              <a:rPr lang="en-US" sz="2000" dirty="0"/>
              <a:t> de </a:t>
            </a:r>
            <a:r>
              <a:rPr lang="en-US" sz="2000" dirty="0" err="1"/>
              <a:t>învăţământ</a:t>
            </a:r>
            <a:r>
              <a:rPr lang="en-US" sz="2000" dirty="0" smtClean="0"/>
              <a:t>.</a:t>
            </a:r>
            <a:endParaRPr lang="en-US" sz="2000" dirty="0"/>
          </a:p>
        </p:txBody>
      </p:sp>
    </p:spTree>
    <p:extLst>
      <p:ext uri="{BB962C8B-B14F-4D97-AF65-F5344CB8AC3E}">
        <p14:creationId xmlns:p14="http://schemas.microsoft.com/office/powerpoint/2010/main" val="16321343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519" y="773200"/>
            <a:ext cx="10515600" cy="658786"/>
          </a:xfrm>
        </p:spPr>
        <p:txBody>
          <a:bodyPr>
            <a:normAutofit/>
          </a:bodyPr>
          <a:lstStyle/>
          <a:p>
            <a:pPr algn="ctr"/>
            <a:r>
              <a:rPr lang="en-US" sz="4000" dirty="0" smtClean="0"/>
              <a:t>4-AFACERI,</a:t>
            </a:r>
            <a:r>
              <a:rPr lang="ro-RO" sz="4000" dirty="0" smtClean="0"/>
              <a:t> A</a:t>
            </a:r>
            <a:r>
              <a:rPr lang="en-US" sz="4000" dirty="0" smtClean="0"/>
              <a:t>DMINISTRA</a:t>
            </a:r>
            <a:r>
              <a:rPr lang="ro-RO" sz="4000" dirty="0" smtClean="0"/>
              <a:t>Ț</a:t>
            </a:r>
            <a:r>
              <a:rPr lang="en-US" sz="4000" dirty="0" smtClean="0"/>
              <a:t>IE </a:t>
            </a:r>
            <a:r>
              <a:rPr lang="ro-RO" sz="4000" dirty="0" smtClean="0"/>
              <a:t>Ș</a:t>
            </a:r>
            <a:r>
              <a:rPr lang="en-US" sz="4000" dirty="0" smtClean="0"/>
              <a:t>I DREPT </a:t>
            </a:r>
            <a:endParaRPr lang="en-US" sz="40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42987763"/>
              </p:ext>
            </p:extLst>
          </p:nvPr>
        </p:nvGraphicFramePr>
        <p:xfrm>
          <a:off x="629726" y="1673526"/>
          <a:ext cx="11033185" cy="4479624"/>
        </p:xfrm>
        <a:graphic>
          <a:graphicData uri="http://schemas.openxmlformats.org/drawingml/2006/table">
            <a:tbl>
              <a:tblPr firstRow="1" bandRow="1">
                <a:tableStyleId>{5C22544A-7EE6-4342-B048-85BDC9FD1C3A}</a:tableStyleId>
              </a:tblPr>
              <a:tblGrid>
                <a:gridCol w="432940">
                  <a:extLst>
                    <a:ext uri="{9D8B030D-6E8A-4147-A177-3AD203B41FA5}">
                      <a16:colId xmlns:a16="http://schemas.microsoft.com/office/drawing/2014/main" val="3479280633"/>
                    </a:ext>
                  </a:extLst>
                </a:gridCol>
                <a:gridCol w="1369983">
                  <a:extLst>
                    <a:ext uri="{9D8B030D-6E8A-4147-A177-3AD203B41FA5}">
                      <a16:colId xmlns:a16="http://schemas.microsoft.com/office/drawing/2014/main" val="3592804414"/>
                    </a:ext>
                  </a:extLst>
                </a:gridCol>
                <a:gridCol w="396815">
                  <a:extLst>
                    <a:ext uri="{9D8B030D-6E8A-4147-A177-3AD203B41FA5}">
                      <a16:colId xmlns:a16="http://schemas.microsoft.com/office/drawing/2014/main" val="674651432"/>
                    </a:ext>
                  </a:extLst>
                </a:gridCol>
                <a:gridCol w="1483744">
                  <a:extLst>
                    <a:ext uri="{9D8B030D-6E8A-4147-A177-3AD203B41FA5}">
                      <a16:colId xmlns:a16="http://schemas.microsoft.com/office/drawing/2014/main" val="2017228955"/>
                    </a:ext>
                  </a:extLst>
                </a:gridCol>
                <a:gridCol w="379562">
                  <a:extLst>
                    <a:ext uri="{9D8B030D-6E8A-4147-A177-3AD203B41FA5}">
                      <a16:colId xmlns:a16="http://schemas.microsoft.com/office/drawing/2014/main" val="1882717908"/>
                    </a:ext>
                  </a:extLst>
                </a:gridCol>
                <a:gridCol w="1518249">
                  <a:extLst>
                    <a:ext uri="{9D8B030D-6E8A-4147-A177-3AD203B41FA5}">
                      <a16:colId xmlns:a16="http://schemas.microsoft.com/office/drawing/2014/main" val="1242605637"/>
                    </a:ext>
                  </a:extLst>
                </a:gridCol>
                <a:gridCol w="207034">
                  <a:extLst>
                    <a:ext uri="{9D8B030D-6E8A-4147-A177-3AD203B41FA5}">
                      <a16:colId xmlns:a16="http://schemas.microsoft.com/office/drawing/2014/main" val="1070881348"/>
                    </a:ext>
                  </a:extLst>
                </a:gridCol>
                <a:gridCol w="1061049">
                  <a:extLst>
                    <a:ext uri="{9D8B030D-6E8A-4147-A177-3AD203B41FA5}">
                      <a16:colId xmlns:a16="http://schemas.microsoft.com/office/drawing/2014/main" val="681253575"/>
                    </a:ext>
                  </a:extLst>
                </a:gridCol>
                <a:gridCol w="1121434">
                  <a:extLst>
                    <a:ext uri="{9D8B030D-6E8A-4147-A177-3AD203B41FA5}">
                      <a16:colId xmlns:a16="http://schemas.microsoft.com/office/drawing/2014/main" val="1848474606"/>
                    </a:ext>
                  </a:extLst>
                </a:gridCol>
                <a:gridCol w="612475">
                  <a:extLst>
                    <a:ext uri="{9D8B030D-6E8A-4147-A177-3AD203B41FA5}">
                      <a16:colId xmlns:a16="http://schemas.microsoft.com/office/drawing/2014/main" val="356358276"/>
                    </a:ext>
                  </a:extLst>
                </a:gridCol>
                <a:gridCol w="931653">
                  <a:extLst>
                    <a:ext uri="{9D8B030D-6E8A-4147-A177-3AD203B41FA5}">
                      <a16:colId xmlns:a16="http://schemas.microsoft.com/office/drawing/2014/main" val="3452526377"/>
                    </a:ext>
                  </a:extLst>
                </a:gridCol>
                <a:gridCol w="1518247">
                  <a:extLst>
                    <a:ext uri="{9D8B030D-6E8A-4147-A177-3AD203B41FA5}">
                      <a16:colId xmlns:a16="http://schemas.microsoft.com/office/drawing/2014/main" val="841492197"/>
                    </a:ext>
                  </a:extLst>
                </a:gridCol>
              </a:tblGrid>
              <a:tr h="612474">
                <a:tc>
                  <a:txBody>
                    <a:bodyPr/>
                    <a:lstStyle/>
                    <a:p>
                      <a:pPr algn="ctr" fontAlgn="ctr"/>
                      <a:r>
                        <a:rPr lang="en-US" sz="900" b="1" i="0" u="none" strike="noStrike" dirty="0">
                          <a:solidFill>
                            <a:srgbClr val="FFFFFF"/>
                          </a:solidFill>
                          <a:effectLst/>
                          <a:latin typeface="Arial" panose="020B0604020202020204" pitchFamily="34" charset="0"/>
                        </a:rPr>
                        <a:t>Cod ISCED</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Domeniu larg</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Cod ISCED</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Domeniu restrâns ISCED</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rPr>
                        <a:t>Cod ISCED</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Domeniu detaliat ISCED</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rPr>
                        <a:t> </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rPr>
                        <a:t>Domeniu</a:t>
                      </a:r>
                      <a:r>
                        <a:rPr lang="en-US" sz="900" b="1" i="0" u="none" strike="noStrike" dirty="0">
                          <a:solidFill>
                            <a:srgbClr val="FFFFFF"/>
                          </a:solidFill>
                          <a:effectLst/>
                          <a:latin typeface="Arial" panose="020B0604020202020204" pitchFamily="34" charset="0"/>
                        </a:rPr>
                        <a:t> fundamental cf. HG </a:t>
                      </a:r>
                      <a:r>
                        <a:rPr lang="en-US" sz="900" b="1" i="0" u="none" strike="noStrike" dirty="0" err="1">
                          <a:solidFill>
                            <a:srgbClr val="FFFFFF"/>
                          </a:solidFill>
                          <a:effectLst/>
                          <a:latin typeface="Arial" panose="020B0604020202020204" pitchFamily="34" charset="0"/>
                        </a:rPr>
                        <a:t>nr</a:t>
                      </a:r>
                      <a:r>
                        <a:rPr lang="en-US" sz="900" b="1" i="0" u="none" strike="noStrike" dirty="0">
                          <a:solidFill>
                            <a:srgbClr val="FFFFFF"/>
                          </a:solidFill>
                          <a:effectLst/>
                          <a:latin typeface="Arial" panose="020B0604020202020204" pitchFamily="34" charset="0"/>
                        </a:rPr>
                        <a:t>. 692/2018 </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Ramura de știință cf. HG nr. 692/2018</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Cod DL cf HG 692/2018</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Domeniu de licență 2018</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Observații</a:t>
                      </a:r>
                    </a:p>
                  </a:txBody>
                  <a:tcPr marL="0" marR="0" marT="0" marB="0" anchor="ctr"/>
                </a:tc>
                <a:extLst>
                  <a:ext uri="{0D108BD9-81ED-4DB2-BD59-A6C34878D82A}">
                    <a16:rowId xmlns:a16="http://schemas.microsoft.com/office/drawing/2014/main" val="3436929202"/>
                  </a:ext>
                </a:extLst>
              </a:tr>
              <a:tr h="370840">
                <a:tc>
                  <a:txBody>
                    <a:bodyPr/>
                    <a:lstStyle/>
                    <a:p>
                      <a:pPr algn="just" fontAlgn="ctr"/>
                      <a:r>
                        <a:rPr lang="en-US" sz="1000" b="1" i="0" u="none" strike="noStrike" dirty="0">
                          <a:solidFill>
                            <a:srgbClr val="000000"/>
                          </a:solidFill>
                          <a:effectLst/>
                          <a:latin typeface="Arial" panose="020B0604020202020204" pitchFamily="34" charset="0"/>
                        </a:rPr>
                        <a:t>04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Afaceri, administraţie şi drept (Business, administration and law)</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041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Afaceri şi administraţie (Business and administration)</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0413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Management şi administraţie (Management and administration)</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40. Științe sociale</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Științe economice </a:t>
                      </a:r>
                    </a:p>
                  </a:txBody>
                  <a:tcPr marL="9525" marR="9525" marT="9525" marB="0" anchor="ctr"/>
                </a:tc>
                <a:tc>
                  <a:txBody>
                    <a:bodyPr/>
                    <a:lstStyle/>
                    <a:p>
                      <a:pPr algn="ctr" fontAlgn="ctr"/>
                      <a:r>
                        <a:rPr lang="en-US" sz="1000" b="0" i="0" u="none" strike="noStrike">
                          <a:solidFill>
                            <a:srgbClr val="000000"/>
                          </a:solidFill>
                          <a:effectLst/>
                          <a:latin typeface="Arial" panose="020B0604020202020204" pitchFamily="34" charset="0"/>
                        </a:rPr>
                        <a:t>30</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Administrarea afacerilor</a:t>
                      </a:r>
                    </a:p>
                  </a:txBody>
                  <a:tcPr marL="9525" marR="9525" marT="9525" marB="0" anchor="ctr"/>
                </a:tc>
                <a:tc>
                  <a:txBody>
                    <a:bodyPr/>
                    <a:lstStyle/>
                    <a:p>
                      <a:pPr algn="l" fontAlgn="ctr"/>
                      <a:r>
                        <a:rPr lang="pt-BR" sz="1000" b="0" i="0" u="none" strike="noStrike">
                          <a:solidFill>
                            <a:srgbClr val="000000"/>
                          </a:solidFill>
                          <a:effectLst/>
                          <a:latin typeface="Arial" panose="020B0604020202020204" pitchFamily="34" charset="0"/>
                        </a:rPr>
                        <a:t>Facultatea de Administrație și Afaceri</a:t>
                      </a:r>
                    </a:p>
                  </a:txBody>
                  <a:tcPr marL="9525" marR="9525" marT="9525" marB="0" anchor="ctr"/>
                </a:tc>
                <a:extLst>
                  <a:ext uri="{0D108BD9-81ED-4DB2-BD59-A6C34878D82A}">
                    <a16:rowId xmlns:a16="http://schemas.microsoft.com/office/drawing/2014/main" val="3266457397"/>
                  </a:ext>
                </a:extLst>
              </a:tr>
              <a:tr h="370840">
                <a:tc>
                  <a:txBody>
                    <a:bodyPr/>
                    <a:lstStyle/>
                    <a:p>
                      <a:pPr algn="just" fontAlgn="ctr"/>
                      <a:r>
                        <a:rPr lang="en-US" sz="1000" b="1" i="0" u="none" strike="noStrike">
                          <a:solidFill>
                            <a:srgbClr val="000000"/>
                          </a:solidFill>
                          <a:effectLst/>
                          <a:latin typeface="Arial" panose="020B0604020202020204" pitchFamily="34" charset="0"/>
                        </a:rPr>
                        <a:t>04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Afaceri, administraţie şi drept (Business, administration and law)</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041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Afaceri şi administraţie (Business and administration)</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0413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Management şi administraţie (Management and administration)</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40. Științe sociale</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Științe administrative</a:t>
                      </a:r>
                    </a:p>
                  </a:txBody>
                  <a:tcPr marL="9525" marR="9525" marT="9525" marB="0" anchor="ctr"/>
                </a:tc>
                <a:tc>
                  <a:txBody>
                    <a:bodyPr/>
                    <a:lstStyle/>
                    <a:p>
                      <a:pPr algn="ctr" fontAlgn="ctr"/>
                      <a:r>
                        <a:rPr lang="en-US" sz="1000" b="0" i="0" u="none" strike="noStrike">
                          <a:solidFill>
                            <a:srgbClr val="000000"/>
                          </a:solidFill>
                          <a:effectLst/>
                          <a:latin typeface="Arial" panose="020B0604020202020204" pitchFamily="34" charset="0"/>
                        </a:rPr>
                        <a:t>50</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Științe administrative</a:t>
                      </a:r>
                    </a:p>
                  </a:txBody>
                  <a:tcPr marL="9525" marR="9525" marT="9525" marB="0" anchor="ctr"/>
                </a:tc>
                <a:tc>
                  <a:txBody>
                    <a:bodyPr/>
                    <a:lstStyle/>
                    <a:p>
                      <a:pPr algn="l" fontAlgn="ctr"/>
                      <a:r>
                        <a:rPr lang="pt-BR" sz="1000" b="0" i="0" u="none" strike="noStrike">
                          <a:solidFill>
                            <a:srgbClr val="000000"/>
                          </a:solidFill>
                          <a:effectLst/>
                          <a:latin typeface="Arial" panose="020B0604020202020204" pitchFamily="34" charset="0"/>
                        </a:rPr>
                        <a:t>Facultatea de Administrație și Afaceri</a:t>
                      </a:r>
                    </a:p>
                  </a:txBody>
                  <a:tcPr marL="9525" marR="9525" marT="9525" marB="0" anchor="ctr"/>
                </a:tc>
                <a:extLst>
                  <a:ext uri="{0D108BD9-81ED-4DB2-BD59-A6C34878D82A}">
                    <a16:rowId xmlns:a16="http://schemas.microsoft.com/office/drawing/2014/main" val="1009449145"/>
                  </a:ext>
                </a:extLst>
              </a:tr>
              <a:tr h="370840">
                <a:tc>
                  <a:txBody>
                    <a:bodyPr/>
                    <a:lstStyle/>
                    <a:p>
                      <a:pPr algn="just" fontAlgn="ctr"/>
                      <a:r>
                        <a:rPr lang="en-US" sz="1000" b="1" i="0" u="none" strike="noStrike">
                          <a:solidFill>
                            <a:srgbClr val="000000"/>
                          </a:solidFill>
                          <a:effectLst/>
                          <a:latin typeface="Arial" panose="020B0604020202020204" pitchFamily="34" charset="0"/>
                        </a:rPr>
                        <a:t>04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Afaceri, administraţie şi drept (Business, administration and law)</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041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Afaceri şi administraţie (Business and administration)</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0414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Marketing, publicitate şi relaţii publice (Marketing and advertising)</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40. Științe sociale</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Științe economice </a:t>
                      </a:r>
                    </a:p>
                  </a:txBody>
                  <a:tcPr marL="9525" marR="9525" marT="9525" marB="0" anchor="ctr"/>
                </a:tc>
                <a:tc>
                  <a:txBody>
                    <a:bodyPr/>
                    <a:lstStyle/>
                    <a:p>
                      <a:pPr algn="ctr" fontAlgn="ctr"/>
                      <a:r>
                        <a:rPr lang="en-US" sz="1000" b="0" i="0" u="none" strike="noStrike">
                          <a:solidFill>
                            <a:srgbClr val="000000"/>
                          </a:solidFill>
                          <a:effectLst/>
                          <a:latin typeface="Arial" panose="020B0604020202020204" pitchFamily="34" charset="0"/>
                        </a:rPr>
                        <a:t>80</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Marketing</a:t>
                      </a:r>
                    </a:p>
                  </a:txBody>
                  <a:tcPr marL="9525" marR="9525" marT="9525" marB="0" anchor="ctr"/>
                </a:tc>
                <a:tc>
                  <a:txBody>
                    <a:bodyPr/>
                    <a:lstStyle/>
                    <a:p>
                      <a:pPr algn="l" fontAlgn="ctr"/>
                      <a:r>
                        <a:rPr lang="pt-BR" sz="1000" b="0" i="0" u="none" strike="noStrike">
                          <a:solidFill>
                            <a:srgbClr val="000000"/>
                          </a:solidFill>
                          <a:effectLst/>
                          <a:latin typeface="Arial" panose="020B0604020202020204" pitchFamily="34" charset="0"/>
                        </a:rPr>
                        <a:t>Facultatea de Administrație și Afaceri</a:t>
                      </a:r>
                    </a:p>
                  </a:txBody>
                  <a:tcPr marL="9525" marR="9525" marT="9525" marB="0" anchor="ctr"/>
                </a:tc>
                <a:extLst>
                  <a:ext uri="{0D108BD9-81ED-4DB2-BD59-A6C34878D82A}">
                    <a16:rowId xmlns:a16="http://schemas.microsoft.com/office/drawing/2014/main" val="3647948454"/>
                  </a:ext>
                </a:extLst>
              </a:tr>
              <a:tr h="370840">
                <a:tc>
                  <a:txBody>
                    <a:bodyPr/>
                    <a:lstStyle/>
                    <a:p>
                      <a:pPr algn="just" fontAlgn="ctr"/>
                      <a:r>
                        <a:rPr lang="en-US" sz="1000" b="1" i="0" u="none" strike="noStrike">
                          <a:solidFill>
                            <a:srgbClr val="000000"/>
                          </a:solidFill>
                          <a:effectLst/>
                          <a:latin typeface="Arial" panose="020B0604020202020204" pitchFamily="34" charset="0"/>
                        </a:rPr>
                        <a:t>04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Afaceri, administraţie şi drept (Business, administration and law)</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041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Afaceri şi administraţie (Business and administration)</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0414 </a:t>
                      </a: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rPr>
                        <a:t>Marketing, </a:t>
                      </a:r>
                      <a:r>
                        <a:rPr lang="en-US" sz="1000" b="1" i="0" u="none" strike="noStrike" dirty="0" err="1">
                          <a:solidFill>
                            <a:srgbClr val="000000"/>
                          </a:solidFill>
                          <a:effectLst/>
                          <a:latin typeface="Arial" panose="020B0604020202020204" pitchFamily="34" charset="0"/>
                        </a:rPr>
                        <a:t>publicitate</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şi</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relaţii</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publice</a:t>
                      </a:r>
                      <a:r>
                        <a:rPr lang="en-US" sz="1000" b="1" i="0" u="none" strike="noStrike" dirty="0">
                          <a:solidFill>
                            <a:srgbClr val="000000"/>
                          </a:solidFill>
                          <a:effectLst/>
                          <a:latin typeface="Arial" panose="020B0604020202020204" pitchFamily="34" charset="0"/>
                        </a:rPr>
                        <a:t> (Marketing and advertising)</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40. Științe sociale</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Științe ale comunicării</a:t>
                      </a:r>
                    </a:p>
                  </a:txBody>
                  <a:tcPr marL="9525" marR="9525" marT="9525" marB="0" anchor="ctr"/>
                </a:tc>
                <a:tc>
                  <a:txBody>
                    <a:bodyPr/>
                    <a:lstStyle/>
                    <a:p>
                      <a:pPr algn="ctr" fontAlgn="ctr"/>
                      <a:r>
                        <a:rPr lang="en-US" sz="1000" b="0" i="0" u="none" strike="noStrike">
                          <a:solidFill>
                            <a:srgbClr val="000000"/>
                          </a:solidFill>
                          <a:effectLst/>
                          <a:latin typeface="Arial" panose="020B0604020202020204" pitchFamily="34" charset="0"/>
                        </a:rPr>
                        <a:t>60</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Științe ale comunicării</a:t>
                      </a: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rPr>
                        <a:t>Facultatea</a:t>
                      </a:r>
                      <a:r>
                        <a:rPr lang="en-US" sz="1000" b="0" i="0" u="none" strike="noStrike" dirty="0">
                          <a:solidFill>
                            <a:srgbClr val="000000"/>
                          </a:solidFill>
                          <a:effectLst/>
                          <a:latin typeface="Arial" panose="020B0604020202020204" pitchFamily="34" charset="0"/>
                        </a:rPr>
                        <a:t> de </a:t>
                      </a:r>
                      <a:r>
                        <a:rPr lang="en-US" sz="1000" b="0" i="0" u="none" strike="noStrike" dirty="0" err="1">
                          <a:solidFill>
                            <a:srgbClr val="000000"/>
                          </a:solidFill>
                          <a:effectLst/>
                          <a:latin typeface="Arial" panose="020B0604020202020204" pitchFamily="34" charset="0"/>
                        </a:rPr>
                        <a:t>Jurnalism</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și</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Științele</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Comunicării</a:t>
                      </a:r>
                      <a:r>
                        <a:rPr lang="en-US" sz="1000" b="0" i="0" u="none" strike="noStrike" dirty="0">
                          <a:solidFill>
                            <a:srgbClr val="000000"/>
                          </a:solidFill>
                          <a:effectLst/>
                          <a:latin typeface="Arial" panose="020B0604020202020204" pitchFamily="34" charset="0"/>
                        </a:rPr>
                        <a:t> - </a:t>
                      </a:r>
                      <a:r>
                        <a:rPr lang="en-US" sz="1000" b="0" i="0" u="none" strike="noStrike" dirty="0" err="1">
                          <a:solidFill>
                            <a:srgbClr val="000000"/>
                          </a:solidFill>
                          <a:effectLst/>
                          <a:latin typeface="Arial" panose="020B0604020202020204" pitchFamily="34" charset="0"/>
                        </a:rPr>
                        <a:t>specializarea</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FF0000"/>
                          </a:solidFill>
                          <a:effectLst/>
                          <a:latin typeface="Arial" panose="020B0604020202020204" pitchFamily="34" charset="0"/>
                        </a:rPr>
                        <a:t>Comunicare</a:t>
                      </a:r>
                      <a:r>
                        <a:rPr lang="en-US" sz="1000" b="0" i="0" u="none" strike="noStrike" dirty="0">
                          <a:solidFill>
                            <a:srgbClr val="FF0000"/>
                          </a:solidFill>
                          <a:effectLst/>
                          <a:latin typeface="Arial" panose="020B0604020202020204" pitchFamily="34" charset="0"/>
                        </a:rPr>
                        <a:t> </a:t>
                      </a:r>
                      <a:r>
                        <a:rPr lang="en-US" sz="1000" b="0" i="0" u="none" strike="noStrike" dirty="0" err="1">
                          <a:solidFill>
                            <a:srgbClr val="FF0000"/>
                          </a:solidFill>
                          <a:effectLst/>
                          <a:latin typeface="Arial" panose="020B0604020202020204" pitchFamily="34" charset="0"/>
                        </a:rPr>
                        <a:t>și</a:t>
                      </a:r>
                      <a:r>
                        <a:rPr lang="en-US" sz="1000" b="0" i="0" u="none" strike="noStrike" dirty="0">
                          <a:solidFill>
                            <a:srgbClr val="FF0000"/>
                          </a:solidFill>
                          <a:effectLst/>
                          <a:latin typeface="Arial" panose="020B0604020202020204" pitchFamily="34" charset="0"/>
                        </a:rPr>
                        <a:t> </a:t>
                      </a:r>
                      <a:r>
                        <a:rPr lang="en-US" sz="1000" b="0" i="0" u="none" strike="noStrike" dirty="0" err="1">
                          <a:solidFill>
                            <a:srgbClr val="FF0000"/>
                          </a:solidFill>
                          <a:effectLst/>
                          <a:latin typeface="Arial" panose="020B0604020202020204" pitchFamily="34" charset="0"/>
                        </a:rPr>
                        <a:t>relații</a:t>
                      </a:r>
                      <a:r>
                        <a:rPr lang="en-US" sz="1000" b="0" i="0" u="none" strike="noStrike" dirty="0">
                          <a:solidFill>
                            <a:srgbClr val="FF0000"/>
                          </a:solidFill>
                          <a:effectLst/>
                          <a:latin typeface="Arial" panose="020B0604020202020204" pitchFamily="34" charset="0"/>
                        </a:rPr>
                        <a:t> </a:t>
                      </a:r>
                      <a:r>
                        <a:rPr lang="en-US" sz="1000" b="0" i="0" u="none" strike="noStrike" dirty="0" err="1">
                          <a:solidFill>
                            <a:srgbClr val="FF0000"/>
                          </a:solidFill>
                          <a:effectLst/>
                          <a:latin typeface="Arial" panose="020B0604020202020204" pitchFamily="34" charset="0"/>
                        </a:rPr>
                        <a:t>publice</a:t>
                      </a:r>
                      <a:r>
                        <a:rPr lang="en-US" sz="1000" b="0" i="0" u="none" strike="noStrike" dirty="0">
                          <a:solidFill>
                            <a:srgbClr val="FF0000"/>
                          </a:solidFill>
                          <a:effectLst/>
                          <a:latin typeface="Arial" panose="020B0604020202020204" pitchFamily="34" charset="0"/>
                        </a:rPr>
                        <a:t>; </a:t>
                      </a:r>
                      <a:r>
                        <a:rPr lang="en-US" sz="1000" b="0" i="0" u="none" strike="noStrike" dirty="0" err="1">
                          <a:solidFill>
                            <a:srgbClr val="FF0000"/>
                          </a:solidFill>
                          <a:effectLst/>
                          <a:latin typeface="Arial" panose="020B0604020202020204" pitchFamily="34" charset="0"/>
                        </a:rPr>
                        <a:t>Publicitate</a:t>
                      </a:r>
                      <a:endParaRPr lang="en-US" sz="1000" b="0" i="0" u="none" strike="noStrike" dirty="0">
                        <a:solidFill>
                          <a:srgbClr val="FF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379351711"/>
                  </a:ext>
                </a:extLst>
              </a:tr>
              <a:tr h="370840">
                <a:tc>
                  <a:txBody>
                    <a:bodyPr/>
                    <a:lstStyle/>
                    <a:p>
                      <a:pPr algn="just" fontAlgn="ctr"/>
                      <a:r>
                        <a:rPr lang="en-US" sz="1000" b="1" i="0" u="none" strike="noStrike">
                          <a:solidFill>
                            <a:srgbClr val="000000"/>
                          </a:solidFill>
                          <a:effectLst/>
                          <a:latin typeface="Arial" panose="020B0604020202020204" pitchFamily="34" charset="0"/>
                        </a:rPr>
                        <a:t>04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Afaceri, administraţie şi drept (Business, administration and law)</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041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Afaceri şi administraţie (Business and administration)</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0415</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Activități de birou și secretariat (Secretarial and office work)</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40. Științe sociale</a:t>
                      </a: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rPr>
                        <a:t>Științe</a:t>
                      </a:r>
                      <a:r>
                        <a:rPr lang="en-US" sz="1000" b="0" i="0" u="none" strike="noStrike" dirty="0">
                          <a:solidFill>
                            <a:srgbClr val="000000"/>
                          </a:solidFill>
                          <a:effectLst/>
                          <a:latin typeface="Arial" panose="020B0604020202020204" pitchFamily="34" charset="0"/>
                        </a:rPr>
                        <a:t> administrative</a:t>
                      </a:r>
                    </a:p>
                  </a:txBody>
                  <a:tcPr marL="9525" marR="9525" marT="9525" marB="0" anchor="ctr"/>
                </a:tc>
                <a:tc>
                  <a:txBody>
                    <a:bodyPr/>
                    <a:lstStyle/>
                    <a:p>
                      <a:pPr algn="ctr" fontAlgn="ctr"/>
                      <a:r>
                        <a:rPr lang="en-US" sz="1000" b="0" i="0" u="none" strike="noStrike">
                          <a:solidFill>
                            <a:srgbClr val="000000"/>
                          </a:solidFill>
                          <a:effectLst/>
                          <a:latin typeface="Arial" panose="020B0604020202020204" pitchFamily="34" charset="0"/>
                        </a:rPr>
                        <a:t>50</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Științe administrative</a:t>
                      </a: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rPr>
                        <a:t>Facultatea</a:t>
                      </a:r>
                      <a:r>
                        <a:rPr lang="en-US" sz="1000" b="0" i="0" u="none" strike="noStrike" dirty="0">
                          <a:solidFill>
                            <a:srgbClr val="000000"/>
                          </a:solidFill>
                          <a:effectLst/>
                          <a:latin typeface="Arial" panose="020B0604020202020204" pitchFamily="34" charset="0"/>
                        </a:rPr>
                        <a:t> de </a:t>
                      </a:r>
                      <a:r>
                        <a:rPr lang="en-US" sz="1000" b="0" i="0" u="none" strike="noStrike" dirty="0" err="1">
                          <a:solidFill>
                            <a:srgbClr val="000000"/>
                          </a:solidFill>
                          <a:effectLst/>
                          <a:latin typeface="Arial" panose="020B0604020202020204" pitchFamily="34" charset="0"/>
                        </a:rPr>
                        <a:t>Litere</a:t>
                      </a:r>
                      <a:r>
                        <a:rPr lang="en-US" sz="1000" b="0" i="0" u="none" strike="noStrike" dirty="0">
                          <a:solidFill>
                            <a:srgbClr val="000000"/>
                          </a:solidFill>
                          <a:effectLst/>
                          <a:latin typeface="Arial" panose="020B0604020202020204" pitchFamily="34" charset="0"/>
                        </a:rPr>
                        <a:t> - </a:t>
                      </a:r>
                      <a:r>
                        <a:rPr lang="en-US" sz="1000" b="0" i="0" u="none" strike="noStrike" dirty="0" err="1">
                          <a:solidFill>
                            <a:srgbClr val="000000"/>
                          </a:solidFill>
                          <a:effectLst/>
                          <a:latin typeface="Arial" panose="020B0604020202020204" pitchFamily="34" charset="0"/>
                        </a:rPr>
                        <a:t>specializarea</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FF0000"/>
                          </a:solidFill>
                          <a:effectLst/>
                          <a:latin typeface="Arial" panose="020B0604020202020204" pitchFamily="34" charset="0"/>
                        </a:rPr>
                        <a:t>Asistență</a:t>
                      </a:r>
                      <a:r>
                        <a:rPr lang="en-US" sz="1000" b="0" i="0" u="none" strike="noStrike" dirty="0">
                          <a:solidFill>
                            <a:srgbClr val="FF0000"/>
                          </a:solidFill>
                          <a:effectLst/>
                          <a:latin typeface="Arial" panose="020B0604020202020204" pitchFamily="34" charset="0"/>
                        </a:rPr>
                        <a:t> </a:t>
                      </a:r>
                      <a:r>
                        <a:rPr lang="en-US" sz="1000" b="0" i="0" u="none" strike="noStrike" dirty="0" err="1">
                          <a:solidFill>
                            <a:srgbClr val="FF0000"/>
                          </a:solidFill>
                          <a:effectLst/>
                          <a:latin typeface="Arial" panose="020B0604020202020204" pitchFamily="34" charset="0"/>
                        </a:rPr>
                        <a:t>managerială</a:t>
                      </a:r>
                      <a:r>
                        <a:rPr lang="en-US" sz="1000" b="0" i="0" u="none" strike="noStrike" dirty="0">
                          <a:solidFill>
                            <a:srgbClr val="FF0000"/>
                          </a:solidFill>
                          <a:effectLst/>
                          <a:latin typeface="Arial" panose="020B0604020202020204" pitchFamily="34" charset="0"/>
                        </a:rPr>
                        <a:t> </a:t>
                      </a:r>
                      <a:r>
                        <a:rPr lang="en-US" sz="1000" b="0" i="0" u="none" strike="noStrike" dirty="0" err="1">
                          <a:solidFill>
                            <a:srgbClr val="FF0000"/>
                          </a:solidFill>
                          <a:effectLst/>
                          <a:latin typeface="Arial" panose="020B0604020202020204" pitchFamily="34" charset="0"/>
                        </a:rPr>
                        <a:t>și</a:t>
                      </a:r>
                      <a:r>
                        <a:rPr lang="en-US" sz="1000" b="0" i="0" u="none" strike="noStrike" dirty="0">
                          <a:solidFill>
                            <a:srgbClr val="FF0000"/>
                          </a:solidFill>
                          <a:effectLst/>
                          <a:latin typeface="Arial" panose="020B0604020202020204" pitchFamily="34" charset="0"/>
                        </a:rPr>
                        <a:t> </a:t>
                      </a:r>
                      <a:r>
                        <a:rPr lang="en-US" sz="1000" b="0" i="0" u="none" strike="noStrike" dirty="0" err="1">
                          <a:solidFill>
                            <a:srgbClr val="FF0000"/>
                          </a:solidFill>
                          <a:effectLst/>
                          <a:latin typeface="Arial" panose="020B0604020202020204" pitchFamily="34" charset="0"/>
                        </a:rPr>
                        <a:t>administrativă</a:t>
                      </a:r>
                      <a:endParaRPr lang="en-US" sz="1000" b="0" i="0" u="none" strike="noStrike" dirty="0">
                        <a:solidFill>
                          <a:srgbClr val="FF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426194789"/>
                  </a:ext>
                </a:extLst>
              </a:tr>
              <a:tr h="370840">
                <a:tc>
                  <a:txBody>
                    <a:bodyPr/>
                    <a:lstStyle/>
                    <a:p>
                      <a:pPr algn="just" fontAlgn="ctr"/>
                      <a:r>
                        <a:rPr lang="en-US" sz="1000" b="1" i="0" u="none" strike="noStrike">
                          <a:solidFill>
                            <a:srgbClr val="000000"/>
                          </a:solidFill>
                          <a:effectLst/>
                          <a:latin typeface="Arial" panose="020B0604020202020204" pitchFamily="34" charset="0"/>
                        </a:rPr>
                        <a:t>04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Afaceri, administraţie şi drept (Business, administration and law)</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042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Drept (Law)</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0421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Drept (Law)</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40. Științe sociale</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Științe juridice</a:t>
                      </a:r>
                    </a:p>
                  </a:txBody>
                  <a:tcPr marL="9525" marR="9525" marT="9525" marB="0" anchor="ctr"/>
                </a:tc>
                <a:tc>
                  <a:txBody>
                    <a:bodyPr/>
                    <a:lstStyle/>
                    <a:p>
                      <a:pPr algn="ctr" fontAlgn="ctr"/>
                      <a:r>
                        <a:rPr lang="en-US" sz="1000" b="0" i="0" u="none" strike="noStrike">
                          <a:solidFill>
                            <a:srgbClr val="000000"/>
                          </a:solidFill>
                          <a:effectLst/>
                          <a:latin typeface="Arial" panose="020B0604020202020204" pitchFamily="34" charset="0"/>
                        </a:rPr>
                        <a:t>10</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Drept</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rPr>
                        <a:t> </a:t>
                      </a:r>
                    </a:p>
                  </a:txBody>
                  <a:tcPr marL="9525" marR="9525" marT="9525" marB="0" anchor="ctr"/>
                </a:tc>
                <a:extLst>
                  <a:ext uri="{0D108BD9-81ED-4DB2-BD59-A6C34878D82A}">
                    <a16:rowId xmlns:a16="http://schemas.microsoft.com/office/drawing/2014/main" val="2518256214"/>
                  </a:ext>
                </a:extLst>
              </a:tr>
            </a:tbl>
          </a:graphicData>
        </a:graphic>
      </p:graphicFrame>
    </p:spTree>
    <p:extLst>
      <p:ext uri="{BB962C8B-B14F-4D97-AF65-F5344CB8AC3E}">
        <p14:creationId xmlns:p14="http://schemas.microsoft.com/office/powerpoint/2010/main" val="10136794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519" y="773200"/>
            <a:ext cx="10515600" cy="658786"/>
          </a:xfrm>
        </p:spPr>
        <p:txBody>
          <a:bodyPr>
            <a:normAutofit/>
          </a:bodyPr>
          <a:lstStyle/>
          <a:p>
            <a:pPr algn="ctr"/>
            <a:r>
              <a:rPr lang="en-US" sz="4000" dirty="0" smtClean="0"/>
              <a:t>5-</a:t>
            </a:r>
            <a:r>
              <a:rPr lang="ro-RO" sz="4000" dirty="0" smtClean="0"/>
              <a:t>ȘTIINȚE</a:t>
            </a:r>
            <a:r>
              <a:rPr lang="en-US" sz="4000" dirty="0" smtClean="0"/>
              <a:t>LE  NATURI</a:t>
            </a:r>
            <a:r>
              <a:rPr lang="ro-RO" sz="4000" dirty="0" smtClean="0"/>
              <a:t>I, </a:t>
            </a:r>
            <a:r>
              <a:rPr lang="en-US" sz="4000" dirty="0" smtClean="0"/>
              <a:t>MATEMATIC</a:t>
            </a:r>
            <a:r>
              <a:rPr lang="ro-RO" sz="4000" dirty="0" smtClean="0"/>
              <a:t>Ă</a:t>
            </a:r>
            <a:r>
              <a:rPr lang="en-US" sz="4000" dirty="0" smtClean="0"/>
              <a:t> </a:t>
            </a:r>
            <a:r>
              <a:rPr lang="ro-RO" sz="4000" dirty="0" smtClean="0"/>
              <a:t>Ș</a:t>
            </a:r>
            <a:r>
              <a:rPr lang="en-US" sz="4000" dirty="0" smtClean="0"/>
              <a:t>I STATISTIC</a:t>
            </a:r>
            <a:r>
              <a:rPr lang="ro-RO" sz="4000" dirty="0" smtClean="0"/>
              <a:t>Ă</a:t>
            </a:r>
            <a:r>
              <a:rPr lang="en-US" sz="4000" dirty="0" smtClean="0"/>
              <a:t>  </a:t>
            </a:r>
            <a:endParaRPr lang="en-US" sz="40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804297309"/>
              </p:ext>
            </p:extLst>
          </p:nvPr>
        </p:nvGraphicFramePr>
        <p:xfrm>
          <a:off x="629726" y="1431986"/>
          <a:ext cx="11033185" cy="4470099"/>
        </p:xfrm>
        <a:graphic>
          <a:graphicData uri="http://schemas.openxmlformats.org/drawingml/2006/table">
            <a:tbl>
              <a:tblPr firstRow="1" bandRow="1">
                <a:tableStyleId>{5C22544A-7EE6-4342-B048-85BDC9FD1C3A}</a:tableStyleId>
              </a:tblPr>
              <a:tblGrid>
                <a:gridCol w="432940">
                  <a:extLst>
                    <a:ext uri="{9D8B030D-6E8A-4147-A177-3AD203B41FA5}">
                      <a16:colId xmlns:a16="http://schemas.microsoft.com/office/drawing/2014/main" val="3479280633"/>
                    </a:ext>
                  </a:extLst>
                </a:gridCol>
                <a:gridCol w="1525259">
                  <a:extLst>
                    <a:ext uri="{9D8B030D-6E8A-4147-A177-3AD203B41FA5}">
                      <a16:colId xmlns:a16="http://schemas.microsoft.com/office/drawing/2014/main" val="3592804414"/>
                    </a:ext>
                  </a:extLst>
                </a:gridCol>
                <a:gridCol w="422694">
                  <a:extLst>
                    <a:ext uri="{9D8B030D-6E8A-4147-A177-3AD203B41FA5}">
                      <a16:colId xmlns:a16="http://schemas.microsoft.com/office/drawing/2014/main" val="674651432"/>
                    </a:ext>
                  </a:extLst>
                </a:gridCol>
                <a:gridCol w="1371600">
                  <a:extLst>
                    <a:ext uri="{9D8B030D-6E8A-4147-A177-3AD203B41FA5}">
                      <a16:colId xmlns:a16="http://schemas.microsoft.com/office/drawing/2014/main" val="2017228955"/>
                    </a:ext>
                  </a:extLst>
                </a:gridCol>
                <a:gridCol w="465826">
                  <a:extLst>
                    <a:ext uri="{9D8B030D-6E8A-4147-A177-3AD203B41FA5}">
                      <a16:colId xmlns:a16="http://schemas.microsoft.com/office/drawing/2014/main" val="1882717908"/>
                    </a:ext>
                  </a:extLst>
                </a:gridCol>
                <a:gridCol w="1362974">
                  <a:extLst>
                    <a:ext uri="{9D8B030D-6E8A-4147-A177-3AD203B41FA5}">
                      <a16:colId xmlns:a16="http://schemas.microsoft.com/office/drawing/2014/main" val="1242605637"/>
                    </a:ext>
                  </a:extLst>
                </a:gridCol>
                <a:gridCol w="207034">
                  <a:extLst>
                    <a:ext uri="{9D8B030D-6E8A-4147-A177-3AD203B41FA5}">
                      <a16:colId xmlns:a16="http://schemas.microsoft.com/office/drawing/2014/main" val="1070881348"/>
                    </a:ext>
                  </a:extLst>
                </a:gridCol>
                <a:gridCol w="1061049">
                  <a:extLst>
                    <a:ext uri="{9D8B030D-6E8A-4147-A177-3AD203B41FA5}">
                      <a16:colId xmlns:a16="http://schemas.microsoft.com/office/drawing/2014/main" val="681253575"/>
                    </a:ext>
                  </a:extLst>
                </a:gridCol>
                <a:gridCol w="1121434">
                  <a:extLst>
                    <a:ext uri="{9D8B030D-6E8A-4147-A177-3AD203B41FA5}">
                      <a16:colId xmlns:a16="http://schemas.microsoft.com/office/drawing/2014/main" val="1848474606"/>
                    </a:ext>
                  </a:extLst>
                </a:gridCol>
                <a:gridCol w="612475">
                  <a:extLst>
                    <a:ext uri="{9D8B030D-6E8A-4147-A177-3AD203B41FA5}">
                      <a16:colId xmlns:a16="http://schemas.microsoft.com/office/drawing/2014/main" val="356358276"/>
                    </a:ext>
                  </a:extLst>
                </a:gridCol>
                <a:gridCol w="931653">
                  <a:extLst>
                    <a:ext uri="{9D8B030D-6E8A-4147-A177-3AD203B41FA5}">
                      <a16:colId xmlns:a16="http://schemas.microsoft.com/office/drawing/2014/main" val="3452526377"/>
                    </a:ext>
                  </a:extLst>
                </a:gridCol>
                <a:gridCol w="1518247">
                  <a:extLst>
                    <a:ext uri="{9D8B030D-6E8A-4147-A177-3AD203B41FA5}">
                      <a16:colId xmlns:a16="http://schemas.microsoft.com/office/drawing/2014/main" val="841492197"/>
                    </a:ext>
                  </a:extLst>
                </a:gridCol>
              </a:tblGrid>
              <a:tr h="612474">
                <a:tc>
                  <a:txBody>
                    <a:bodyPr/>
                    <a:lstStyle/>
                    <a:p>
                      <a:pPr algn="ctr" fontAlgn="ctr"/>
                      <a:r>
                        <a:rPr lang="en-US" sz="900" b="1" i="0" u="none" strike="noStrike" dirty="0">
                          <a:solidFill>
                            <a:srgbClr val="FFFFFF"/>
                          </a:solidFill>
                          <a:effectLst/>
                          <a:latin typeface="Arial" panose="020B0604020202020204" pitchFamily="34" charset="0"/>
                        </a:rPr>
                        <a:t>Cod ISCED</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Domeniu larg</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Cod ISCED</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Domeniu restrâns ISCED</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rPr>
                        <a:t>Cod ISCED</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Domeniu detaliat ISCED</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rPr>
                        <a:t> </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rPr>
                        <a:t>Domeniu</a:t>
                      </a:r>
                      <a:r>
                        <a:rPr lang="en-US" sz="900" b="1" i="0" u="none" strike="noStrike" dirty="0">
                          <a:solidFill>
                            <a:srgbClr val="FFFFFF"/>
                          </a:solidFill>
                          <a:effectLst/>
                          <a:latin typeface="Arial" panose="020B0604020202020204" pitchFamily="34" charset="0"/>
                        </a:rPr>
                        <a:t> fundamental cf. HG </a:t>
                      </a:r>
                      <a:r>
                        <a:rPr lang="en-US" sz="900" b="1" i="0" u="none" strike="noStrike" dirty="0" err="1">
                          <a:solidFill>
                            <a:srgbClr val="FFFFFF"/>
                          </a:solidFill>
                          <a:effectLst/>
                          <a:latin typeface="Arial" panose="020B0604020202020204" pitchFamily="34" charset="0"/>
                        </a:rPr>
                        <a:t>nr</a:t>
                      </a:r>
                      <a:r>
                        <a:rPr lang="en-US" sz="900" b="1" i="0" u="none" strike="noStrike" dirty="0">
                          <a:solidFill>
                            <a:srgbClr val="FFFFFF"/>
                          </a:solidFill>
                          <a:effectLst/>
                          <a:latin typeface="Arial" panose="020B0604020202020204" pitchFamily="34" charset="0"/>
                        </a:rPr>
                        <a:t>. 692/2018 </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Ramura de știință cf. HG nr. 692/2018</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Cod DL cf HG 692/2018</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Domeniu de licență 2018</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Observații</a:t>
                      </a:r>
                    </a:p>
                  </a:txBody>
                  <a:tcPr marL="0" marR="0" marT="0" marB="0" anchor="ctr"/>
                </a:tc>
                <a:extLst>
                  <a:ext uri="{0D108BD9-81ED-4DB2-BD59-A6C34878D82A}">
                    <a16:rowId xmlns:a16="http://schemas.microsoft.com/office/drawing/2014/main" val="3436929202"/>
                  </a:ext>
                </a:extLst>
              </a:tr>
              <a:tr h="370840">
                <a:tc>
                  <a:txBody>
                    <a:bodyPr/>
                    <a:lstStyle/>
                    <a:p>
                      <a:pPr algn="just" fontAlgn="ctr"/>
                      <a:r>
                        <a:rPr lang="en-US" sz="1000" b="1" i="0" u="none" strike="noStrike" dirty="0">
                          <a:solidFill>
                            <a:srgbClr val="000000"/>
                          </a:solidFill>
                          <a:effectLst/>
                          <a:latin typeface="Arial" panose="020B0604020202020204" pitchFamily="34" charset="0"/>
                        </a:rPr>
                        <a:t>05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rPr>
                        <a:t>Ştiinţele</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naturii</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matematică</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şi</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statistică</a:t>
                      </a:r>
                      <a:r>
                        <a:rPr lang="en-US" sz="1000" b="1" i="0" u="none" strike="noStrike" dirty="0">
                          <a:solidFill>
                            <a:srgbClr val="000000"/>
                          </a:solidFill>
                          <a:effectLst/>
                          <a:latin typeface="Arial" panose="020B0604020202020204" pitchFamily="34" charset="0"/>
                        </a:rPr>
                        <a:t> (Natural sciences, mathematics and statistics)</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051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Ştiinţele biologice şi conexe (Biological and related sciences)</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0511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Biologie (Biology)</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30. Științe biologice și biomedicale</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Biologie </a:t>
                      </a:r>
                    </a:p>
                  </a:txBody>
                  <a:tcPr marL="9525" marR="9525" marT="9525" marB="0" anchor="ctr"/>
                </a:tc>
                <a:tc>
                  <a:txBody>
                    <a:bodyPr/>
                    <a:lstStyle/>
                    <a:p>
                      <a:pPr algn="ctr" fontAlgn="ctr"/>
                      <a:r>
                        <a:rPr lang="en-US" sz="1000" b="0" i="0" u="none" strike="noStrike">
                          <a:solidFill>
                            <a:srgbClr val="000000"/>
                          </a:solidFill>
                          <a:effectLst/>
                          <a:latin typeface="Arial" panose="020B0604020202020204" pitchFamily="34" charset="0"/>
                        </a:rPr>
                        <a:t>10</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Biologie</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 </a:t>
                      </a:r>
                    </a:p>
                  </a:txBody>
                  <a:tcPr marL="9525" marR="9525" marT="9525" marB="0" anchor="ctr"/>
                </a:tc>
                <a:extLst>
                  <a:ext uri="{0D108BD9-81ED-4DB2-BD59-A6C34878D82A}">
                    <a16:rowId xmlns:a16="http://schemas.microsoft.com/office/drawing/2014/main" val="3266457397"/>
                  </a:ext>
                </a:extLst>
              </a:tr>
              <a:tr h="370840">
                <a:tc>
                  <a:txBody>
                    <a:bodyPr/>
                    <a:lstStyle/>
                    <a:p>
                      <a:pPr algn="just" fontAlgn="ctr"/>
                      <a:r>
                        <a:rPr lang="en-US" sz="1000" b="1" i="0" u="none" strike="noStrike">
                          <a:solidFill>
                            <a:srgbClr val="000000"/>
                          </a:solidFill>
                          <a:effectLst/>
                          <a:latin typeface="Arial" panose="020B0604020202020204" pitchFamily="34" charset="0"/>
                        </a:rPr>
                        <a:t>05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Ştiinţele naturii, matematică şi statistică (Natural sciences, mathematics and statistics)</a:t>
                      </a: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rPr>
                        <a:t>051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Ştiinţele biologice şi conexe (Biological and related sciences)</a:t>
                      </a: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rPr>
                        <a:t>0512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Biochimie (Biochemistry)</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30. Științe biologice și biomedicale</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Biologie </a:t>
                      </a:r>
                    </a:p>
                  </a:txBody>
                  <a:tcPr marL="9525" marR="9525" marT="9525" marB="0" anchor="ctr"/>
                </a:tc>
                <a:tc>
                  <a:txBody>
                    <a:bodyPr/>
                    <a:lstStyle/>
                    <a:p>
                      <a:pPr algn="ctr" fontAlgn="ctr"/>
                      <a:r>
                        <a:rPr lang="en-US" sz="1000" b="0" i="0" u="none" strike="noStrike">
                          <a:solidFill>
                            <a:srgbClr val="000000"/>
                          </a:solidFill>
                          <a:effectLst/>
                          <a:latin typeface="Arial" panose="020B0604020202020204" pitchFamily="34" charset="0"/>
                        </a:rPr>
                        <a:t>10</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Biologie</a:t>
                      </a:r>
                    </a:p>
                  </a:txBody>
                  <a:tcPr marL="9525" marR="9525" marT="9525" marB="0" anchor="ctr"/>
                </a:tc>
                <a:tc>
                  <a:txBody>
                    <a:bodyPr/>
                    <a:lstStyle/>
                    <a:p>
                      <a:pPr algn="l" fontAlgn="ctr"/>
                      <a:r>
                        <a:rPr lang="en-US" sz="1000" b="0" i="0" u="none" strike="noStrike" dirty="0" err="1">
                          <a:solidFill>
                            <a:srgbClr val="FF0000"/>
                          </a:solidFill>
                          <a:effectLst/>
                          <a:latin typeface="Arial" panose="020B0604020202020204" pitchFamily="34" charset="0"/>
                        </a:rPr>
                        <a:t>specilazarea</a:t>
                      </a:r>
                      <a:r>
                        <a:rPr lang="en-US" sz="1000" b="0" i="0" u="none" strike="noStrike" dirty="0">
                          <a:solidFill>
                            <a:srgbClr val="FF0000"/>
                          </a:solidFill>
                          <a:effectLst/>
                          <a:latin typeface="Arial" panose="020B0604020202020204" pitchFamily="34" charset="0"/>
                        </a:rPr>
                        <a:t> </a:t>
                      </a:r>
                      <a:r>
                        <a:rPr lang="en-US" sz="1000" b="0" i="0" u="none" strike="noStrike" dirty="0" err="1">
                          <a:solidFill>
                            <a:srgbClr val="FF0000"/>
                          </a:solidFill>
                          <a:effectLst/>
                          <a:latin typeface="Arial" panose="020B0604020202020204" pitchFamily="34" charset="0"/>
                        </a:rPr>
                        <a:t>biochimie</a:t>
                      </a:r>
                      <a:r>
                        <a:rPr lang="en-US" sz="1000" b="0" i="0" u="none" strike="noStrike" dirty="0">
                          <a:solidFill>
                            <a:srgbClr val="FF0000"/>
                          </a:solidFill>
                          <a:effectLst/>
                          <a:latin typeface="Arial" panose="020B0604020202020204" pitchFamily="34" charset="0"/>
                        </a:rPr>
                        <a:t> </a:t>
                      </a:r>
                      <a:r>
                        <a:rPr lang="en-US" sz="1000" b="0" i="0" u="none" strike="noStrike" dirty="0" err="1">
                          <a:solidFill>
                            <a:srgbClr val="FF0000"/>
                          </a:solidFill>
                          <a:effectLst/>
                          <a:latin typeface="Arial" panose="020B0604020202020204" pitchFamily="34" charset="0"/>
                        </a:rPr>
                        <a:t>aparține</a:t>
                      </a:r>
                      <a:r>
                        <a:rPr lang="en-US" sz="1000" b="0" i="0" u="none" strike="noStrike" dirty="0">
                          <a:solidFill>
                            <a:srgbClr val="FF0000"/>
                          </a:solidFill>
                          <a:effectLst/>
                          <a:latin typeface="Arial" panose="020B0604020202020204" pitchFamily="34" charset="0"/>
                        </a:rPr>
                        <a:t> de un </a:t>
                      </a:r>
                      <a:r>
                        <a:rPr lang="en-US" sz="1000" b="0" i="0" u="none" strike="noStrike" dirty="0" err="1">
                          <a:solidFill>
                            <a:srgbClr val="FF0000"/>
                          </a:solidFill>
                          <a:effectLst/>
                          <a:latin typeface="Arial" panose="020B0604020202020204" pitchFamily="34" charset="0"/>
                        </a:rPr>
                        <a:t>domeniu</a:t>
                      </a:r>
                      <a:r>
                        <a:rPr lang="en-US" sz="1000" b="0" i="0" u="none" strike="noStrike" dirty="0">
                          <a:solidFill>
                            <a:srgbClr val="FF0000"/>
                          </a:solidFill>
                          <a:effectLst/>
                          <a:latin typeface="Arial" panose="020B0604020202020204" pitchFamily="34" charset="0"/>
                        </a:rPr>
                        <a:t> </a:t>
                      </a:r>
                      <a:r>
                        <a:rPr lang="en-US" sz="1000" b="0" i="0" u="none" strike="noStrike" dirty="0" err="1">
                          <a:solidFill>
                            <a:srgbClr val="FF0000"/>
                          </a:solidFill>
                          <a:effectLst/>
                          <a:latin typeface="Arial" panose="020B0604020202020204" pitchFamily="34" charset="0"/>
                        </a:rPr>
                        <a:t>separat</a:t>
                      </a:r>
                      <a:r>
                        <a:rPr lang="en-US" sz="1000" b="0" i="0" u="none" strike="noStrike" dirty="0">
                          <a:solidFill>
                            <a:srgbClr val="FF0000"/>
                          </a:solidFill>
                          <a:effectLst/>
                          <a:latin typeface="Arial" panose="020B0604020202020204" pitchFamily="34" charset="0"/>
                        </a:rPr>
                        <a:t> </a:t>
                      </a:r>
                      <a:r>
                        <a:rPr lang="en-US" sz="1000" b="0" i="0" u="none" strike="noStrike" dirty="0" err="1">
                          <a:solidFill>
                            <a:srgbClr val="FF0000"/>
                          </a:solidFill>
                          <a:effectLst/>
                          <a:latin typeface="Arial" panose="020B0604020202020204" pitchFamily="34" charset="0"/>
                        </a:rPr>
                        <a:t>în</a:t>
                      </a:r>
                      <a:r>
                        <a:rPr lang="en-US" sz="1000" b="0" i="0" u="none" strike="noStrike" dirty="0">
                          <a:solidFill>
                            <a:srgbClr val="FF0000"/>
                          </a:solidFill>
                          <a:effectLst/>
                          <a:latin typeface="Arial" panose="020B0604020202020204" pitchFamily="34" charset="0"/>
                        </a:rPr>
                        <a:t> ISCED - 0512 </a:t>
                      </a:r>
                      <a:r>
                        <a:rPr lang="en-US" sz="1000" b="0" i="0" u="none" strike="noStrike" dirty="0" err="1">
                          <a:solidFill>
                            <a:srgbClr val="FF0000"/>
                          </a:solidFill>
                          <a:effectLst/>
                          <a:latin typeface="Arial" panose="020B0604020202020204" pitchFamily="34" charset="0"/>
                        </a:rPr>
                        <a:t>Biochimie</a:t>
                      </a:r>
                      <a:endParaRPr lang="en-US" sz="1000" b="0" i="0" u="none" strike="noStrike" dirty="0">
                        <a:solidFill>
                          <a:srgbClr val="FF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846092600"/>
                  </a:ext>
                </a:extLst>
              </a:tr>
              <a:tr h="370840">
                <a:tc>
                  <a:txBody>
                    <a:bodyPr/>
                    <a:lstStyle/>
                    <a:p>
                      <a:pPr algn="just" fontAlgn="ctr"/>
                      <a:r>
                        <a:rPr lang="en-US" sz="1000" b="1" i="0" u="none" strike="noStrike">
                          <a:solidFill>
                            <a:srgbClr val="000000"/>
                          </a:solidFill>
                          <a:effectLst/>
                          <a:latin typeface="Arial" panose="020B0604020202020204" pitchFamily="34" charset="0"/>
                        </a:rPr>
                        <a:t>05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Ştiinţele naturii, matematică şi statistică (Natural sciences, mathematics and statistics)</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052</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rPr>
                        <a:t>Mediu</a:t>
                      </a:r>
                      <a:r>
                        <a:rPr lang="en-US" sz="1000" b="1" i="0" u="none" strike="noStrike" dirty="0">
                          <a:solidFill>
                            <a:srgbClr val="000000"/>
                          </a:solidFill>
                          <a:effectLst/>
                          <a:latin typeface="Arial" panose="020B0604020202020204" pitchFamily="34" charset="0"/>
                        </a:rPr>
                        <a:t> (Environment)</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0521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Științele mediului (Environmental sciences)</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10. Matematică și științe ale naturii</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Științele pământului și atmosferei</a:t>
                      </a:r>
                    </a:p>
                  </a:txBody>
                  <a:tcPr marL="9525" marR="9525" marT="9525" marB="0" anchor="ctr"/>
                </a:tc>
                <a:tc>
                  <a:txBody>
                    <a:bodyPr/>
                    <a:lstStyle/>
                    <a:p>
                      <a:pPr algn="ctr" fontAlgn="ctr"/>
                      <a:r>
                        <a:rPr lang="en-US" sz="1000" b="0" i="0" u="none" strike="noStrike">
                          <a:solidFill>
                            <a:srgbClr val="000000"/>
                          </a:solidFill>
                          <a:effectLst/>
                          <a:latin typeface="Arial" panose="020B0604020202020204" pitchFamily="34" charset="0"/>
                        </a:rPr>
                        <a:t>30</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Știința mediului</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 </a:t>
                      </a:r>
                    </a:p>
                  </a:txBody>
                  <a:tcPr marL="9525" marR="9525" marT="9525" marB="0" anchor="ctr"/>
                </a:tc>
                <a:extLst>
                  <a:ext uri="{0D108BD9-81ED-4DB2-BD59-A6C34878D82A}">
                    <a16:rowId xmlns:a16="http://schemas.microsoft.com/office/drawing/2014/main" val="294223498"/>
                  </a:ext>
                </a:extLst>
              </a:tr>
              <a:tr h="370840">
                <a:tc>
                  <a:txBody>
                    <a:bodyPr/>
                    <a:lstStyle/>
                    <a:p>
                      <a:pPr algn="just" fontAlgn="ctr"/>
                      <a:r>
                        <a:rPr lang="en-US" sz="1000" b="1" i="0" u="none" strike="noStrike">
                          <a:solidFill>
                            <a:srgbClr val="000000"/>
                          </a:solidFill>
                          <a:effectLst/>
                          <a:latin typeface="Arial" panose="020B0604020202020204" pitchFamily="34" charset="0"/>
                        </a:rPr>
                        <a:t>05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Ştiinţele naturii, matematică şi statistică (Natural sciences, mathematics and statistics)</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053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rPr>
                        <a:t>Ştiinţe</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fizice</a:t>
                      </a:r>
                      <a:r>
                        <a:rPr lang="en-US" sz="1000" b="1" i="0" u="none" strike="noStrike" dirty="0">
                          <a:solidFill>
                            <a:srgbClr val="000000"/>
                          </a:solidFill>
                          <a:effectLst/>
                          <a:latin typeface="Arial" panose="020B0604020202020204" pitchFamily="34" charset="0"/>
                        </a:rPr>
                        <a:t> (Physical sciences)</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0531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Chimie (Chemistry)</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10. Matematică și științe ale naturii</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Chimie și inginerie chimică</a:t>
                      </a:r>
                    </a:p>
                  </a:txBody>
                  <a:tcPr marL="9525" marR="9525" marT="9525" marB="0" anchor="ctr"/>
                </a:tc>
                <a:tc>
                  <a:txBody>
                    <a:bodyPr/>
                    <a:lstStyle/>
                    <a:p>
                      <a:pPr algn="ctr" fontAlgn="ctr"/>
                      <a:r>
                        <a:rPr lang="en-US" sz="1000" b="0" i="0" u="none" strike="noStrike">
                          <a:solidFill>
                            <a:srgbClr val="000000"/>
                          </a:solidFill>
                          <a:effectLst/>
                          <a:latin typeface="Arial" panose="020B0604020202020204" pitchFamily="34" charset="0"/>
                        </a:rPr>
                        <a:t>10</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Chimie</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 </a:t>
                      </a:r>
                    </a:p>
                  </a:txBody>
                  <a:tcPr marL="9525" marR="9525" marT="9525" marB="0" anchor="ctr"/>
                </a:tc>
                <a:extLst>
                  <a:ext uri="{0D108BD9-81ED-4DB2-BD59-A6C34878D82A}">
                    <a16:rowId xmlns:a16="http://schemas.microsoft.com/office/drawing/2014/main" val="638312508"/>
                  </a:ext>
                </a:extLst>
              </a:tr>
              <a:tr h="370840">
                <a:tc>
                  <a:txBody>
                    <a:bodyPr/>
                    <a:lstStyle/>
                    <a:p>
                      <a:pPr algn="just" fontAlgn="ctr"/>
                      <a:r>
                        <a:rPr lang="en-US" sz="1000" b="1" i="0" u="none" strike="noStrike">
                          <a:solidFill>
                            <a:srgbClr val="000000"/>
                          </a:solidFill>
                          <a:effectLst/>
                          <a:latin typeface="Arial" panose="020B0604020202020204" pitchFamily="34" charset="0"/>
                        </a:rPr>
                        <a:t>05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Ştiinţele naturii, matematică şi statistică (Natural sciences, mathematics and statistics)</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053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Ştiinţe fizice (Physical sciences)</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0532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Ştiinţele pământului (Earth sciences)</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10. Matematică și științe ale naturii</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Științele pământului și atmosferei</a:t>
                      </a:r>
                    </a:p>
                  </a:txBody>
                  <a:tcPr marL="9525" marR="9525" marT="9525" marB="0" anchor="ctr"/>
                </a:tc>
                <a:tc>
                  <a:txBody>
                    <a:bodyPr/>
                    <a:lstStyle/>
                    <a:p>
                      <a:pPr algn="ctr" fontAlgn="ctr"/>
                      <a:r>
                        <a:rPr lang="en-US" sz="1000" b="0" i="0" u="none" strike="noStrike">
                          <a:solidFill>
                            <a:srgbClr val="000000"/>
                          </a:solidFill>
                          <a:effectLst/>
                          <a:latin typeface="Arial" panose="020B0604020202020204" pitchFamily="34" charset="0"/>
                        </a:rPr>
                        <a:t>10</a:t>
                      </a: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rPr>
                        <a:t>Geografie</a:t>
                      </a:r>
                      <a:endParaRPr lang="en-US" sz="10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rPr>
                        <a:t> </a:t>
                      </a:r>
                    </a:p>
                  </a:txBody>
                  <a:tcPr marL="9525" marR="9525" marT="9525" marB="0" anchor="ctr"/>
                </a:tc>
                <a:extLst>
                  <a:ext uri="{0D108BD9-81ED-4DB2-BD59-A6C34878D82A}">
                    <a16:rowId xmlns:a16="http://schemas.microsoft.com/office/drawing/2014/main" val="604734137"/>
                  </a:ext>
                </a:extLst>
              </a:tr>
            </a:tbl>
          </a:graphicData>
        </a:graphic>
      </p:graphicFrame>
    </p:spTree>
    <p:extLst>
      <p:ext uri="{BB962C8B-B14F-4D97-AF65-F5344CB8AC3E}">
        <p14:creationId xmlns:p14="http://schemas.microsoft.com/office/powerpoint/2010/main" val="888353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519" y="773200"/>
            <a:ext cx="10515600" cy="658786"/>
          </a:xfrm>
        </p:spPr>
        <p:txBody>
          <a:bodyPr>
            <a:normAutofit/>
          </a:bodyPr>
          <a:lstStyle/>
          <a:p>
            <a:pPr algn="ctr"/>
            <a:r>
              <a:rPr lang="en-US" sz="4000" dirty="0" smtClean="0"/>
              <a:t>5-</a:t>
            </a:r>
            <a:r>
              <a:rPr lang="ro-RO" sz="4000" dirty="0" smtClean="0"/>
              <a:t>ȘTIINȚE</a:t>
            </a:r>
            <a:r>
              <a:rPr lang="en-US" sz="4000" dirty="0" smtClean="0"/>
              <a:t>LE NATUR</a:t>
            </a:r>
            <a:r>
              <a:rPr lang="ro-RO" sz="4000" dirty="0" smtClean="0"/>
              <a:t>I</a:t>
            </a:r>
            <a:r>
              <a:rPr lang="en-US" sz="4000" dirty="0" smtClean="0"/>
              <a:t>I</a:t>
            </a:r>
            <a:r>
              <a:rPr lang="ro-RO" sz="4000" dirty="0" smtClean="0"/>
              <a:t>,</a:t>
            </a:r>
            <a:r>
              <a:rPr lang="en-US" sz="4000" dirty="0" smtClean="0"/>
              <a:t> MATEMATIC</a:t>
            </a:r>
            <a:r>
              <a:rPr lang="ro-RO" sz="4000" dirty="0" smtClean="0"/>
              <a:t>Ă</a:t>
            </a:r>
            <a:r>
              <a:rPr lang="en-US" sz="4000" dirty="0" smtClean="0"/>
              <a:t> </a:t>
            </a:r>
            <a:r>
              <a:rPr lang="ro-RO" sz="4000" dirty="0" smtClean="0"/>
              <a:t>Ș</a:t>
            </a:r>
            <a:r>
              <a:rPr lang="en-US" sz="4000" dirty="0" smtClean="0"/>
              <a:t>I STATISTIC</a:t>
            </a:r>
            <a:r>
              <a:rPr lang="ro-RO" sz="4000" dirty="0" smtClean="0"/>
              <a:t>Ă</a:t>
            </a:r>
            <a:r>
              <a:rPr lang="en-US" sz="4000" dirty="0" smtClean="0"/>
              <a:t>  </a:t>
            </a:r>
            <a:endParaRPr lang="en-US" sz="40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569842239"/>
              </p:ext>
            </p:extLst>
          </p:nvPr>
        </p:nvGraphicFramePr>
        <p:xfrm>
          <a:off x="629726" y="1785669"/>
          <a:ext cx="11033185" cy="3555699"/>
        </p:xfrm>
        <a:graphic>
          <a:graphicData uri="http://schemas.openxmlformats.org/drawingml/2006/table">
            <a:tbl>
              <a:tblPr firstRow="1" bandRow="1">
                <a:tableStyleId>{5C22544A-7EE6-4342-B048-85BDC9FD1C3A}</a:tableStyleId>
              </a:tblPr>
              <a:tblGrid>
                <a:gridCol w="432940">
                  <a:extLst>
                    <a:ext uri="{9D8B030D-6E8A-4147-A177-3AD203B41FA5}">
                      <a16:colId xmlns:a16="http://schemas.microsoft.com/office/drawing/2014/main" val="3479280633"/>
                    </a:ext>
                  </a:extLst>
                </a:gridCol>
                <a:gridCol w="1861689">
                  <a:extLst>
                    <a:ext uri="{9D8B030D-6E8A-4147-A177-3AD203B41FA5}">
                      <a16:colId xmlns:a16="http://schemas.microsoft.com/office/drawing/2014/main" val="3592804414"/>
                    </a:ext>
                  </a:extLst>
                </a:gridCol>
                <a:gridCol w="534837">
                  <a:extLst>
                    <a:ext uri="{9D8B030D-6E8A-4147-A177-3AD203B41FA5}">
                      <a16:colId xmlns:a16="http://schemas.microsoft.com/office/drawing/2014/main" val="674651432"/>
                    </a:ext>
                  </a:extLst>
                </a:gridCol>
                <a:gridCol w="1328468">
                  <a:extLst>
                    <a:ext uri="{9D8B030D-6E8A-4147-A177-3AD203B41FA5}">
                      <a16:colId xmlns:a16="http://schemas.microsoft.com/office/drawing/2014/main" val="2017228955"/>
                    </a:ext>
                  </a:extLst>
                </a:gridCol>
                <a:gridCol w="508959">
                  <a:extLst>
                    <a:ext uri="{9D8B030D-6E8A-4147-A177-3AD203B41FA5}">
                      <a16:colId xmlns:a16="http://schemas.microsoft.com/office/drawing/2014/main" val="1882717908"/>
                    </a:ext>
                  </a:extLst>
                </a:gridCol>
                <a:gridCol w="1302589">
                  <a:extLst>
                    <a:ext uri="{9D8B030D-6E8A-4147-A177-3AD203B41FA5}">
                      <a16:colId xmlns:a16="http://schemas.microsoft.com/office/drawing/2014/main" val="1242605637"/>
                    </a:ext>
                  </a:extLst>
                </a:gridCol>
                <a:gridCol w="258792">
                  <a:extLst>
                    <a:ext uri="{9D8B030D-6E8A-4147-A177-3AD203B41FA5}">
                      <a16:colId xmlns:a16="http://schemas.microsoft.com/office/drawing/2014/main" val="1070881348"/>
                    </a:ext>
                  </a:extLst>
                </a:gridCol>
                <a:gridCol w="1138687">
                  <a:extLst>
                    <a:ext uri="{9D8B030D-6E8A-4147-A177-3AD203B41FA5}">
                      <a16:colId xmlns:a16="http://schemas.microsoft.com/office/drawing/2014/main" val="681253575"/>
                    </a:ext>
                  </a:extLst>
                </a:gridCol>
                <a:gridCol w="1026543">
                  <a:extLst>
                    <a:ext uri="{9D8B030D-6E8A-4147-A177-3AD203B41FA5}">
                      <a16:colId xmlns:a16="http://schemas.microsoft.com/office/drawing/2014/main" val="1848474606"/>
                    </a:ext>
                  </a:extLst>
                </a:gridCol>
                <a:gridCol w="508959">
                  <a:extLst>
                    <a:ext uri="{9D8B030D-6E8A-4147-A177-3AD203B41FA5}">
                      <a16:colId xmlns:a16="http://schemas.microsoft.com/office/drawing/2014/main" val="356358276"/>
                    </a:ext>
                  </a:extLst>
                </a:gridCol>
                <a:gridCol w="750498">
                  <a:extLst>
                    <a:ext uri="{9D8B030D-6E8A-4147-A177-3AD203B41FA5}">
                      <a16:colId xmlns:a16="http://schemas.microsoft.com/office/drawing/2014/main" val="3452526377"/>
                    </a:ext>
                  </a:extLst>
                </a:gridCol>
                <a:gridCol w="1380224">
                  <a:extLst>
                    <a:ext uri="{9D8B030D-6E8A-4147-A177-3AD203B41FA5}">
                      <a16:colId xmlns:a16="http://schemas.microsoft.com/office/drawing/2014/main" val="841492197"/>
                    </a:ext>
                  </a:extLst>
                </a:gridCol>
              </a:tblGrid>
              <a:tr h="612474">
                <a:tc>
                  <a:txBody>
                    <a:bodyPr/>
                    <a:lstStyle/>
                    <a:p>
                      <a:pPr algn="ctr" fontAlgn="ctr"/>
                      <a:r>
                        <a:rPr lang="en-US" sz="900" b="1" i="0" u="none" strike="noStrike" dirty="0">
                          <a:solidFill>
                            <a:srgbClr val="FFFFFF"/>
                          </a:solidFill>
                          <a:effectLst/>
                          <a:latin typeface="Arial" panose="020B0604020202020204" pitchFamily="34" charset="0"/>
                        </a:rPr>
                        <a:t>Cod ISCED</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Domeniu larg</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Cod ISCED</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Domeniu restrâns ISCED</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rPr>
                        <a:t>Cod ISCED</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Domeniu detaliat ISCED</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rPr>
                        <a:t> </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rPr>
                        <a:t>Domeniu</a:t>
                      </a:r>
                      <a:r>
                        <a:rPr lang="en-US" sz="900" b="1" i="0" u="none" strike="noStrike" dirty="0">
                          <a:solidFill>
                            <a:srgbClr val="FFFFFF"/>
                          </a:solidFill>
                          <a:effectLst/>
                          <a:latin typeface="Arial" panose="020B0604020202020204" pitchFamily="34" charset="0"/>
                        </a:rPr>
                        <a:t> fundamental cf. HG </a:t>
                      </a:r>
                      <a:r>
                        <a:rPr lang="en-US" sz="900" b="1" i="0" u="none" strike="noStrike" dirty="0" err="1">
                          <a:solidFill>
                            <a:srgbClr val="FFFFFF"/>
                          </a:solidFill>
                          <a:effectLst/>
                          <a:latin typeface="Arial" panose="020B0604020202020204" pitchFamily="34" charset="0"/>
                        </a:rPr>
                        <a:t>nr</a:t>
                      </a:r>
                      <a:r>
                        <a:rPr lang="en-US" sz="900" b="1" i="0" u="none" strike="noStrike" dirty="0">
                          <a:solidFill>
                            <a:srgbClr val="FFFFFF"/>
                          </a:solidFill>
                          <a:effectLst/>
                          <a:latin typeface="Arial" panose="020B0604020202020204" pitchFamily="34" charset="0"/>
                        </a:rPr>
                        <a:t>. 692/2018 </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Ramura de știință cf. HG nr. 692/2018</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Cod DL cf HG 692/2018</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Domeniu de licență 2018</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Observații</a:t>
                      </a:r>
                    </a:p>
                  </a:txBody>
                  <a:tcPr marL="0" marR="0" marT="0" marB="0" anchor="ctr"/>
                </a:tc>
                <a:extLst>
                  <a:ext uri="{0D108BD9-81ED-4DB2-BD59-A6C34878D82A}">
                    <a16:rowId xmlns:a16="http://schemas.microsoft.com/office/drawing/2014/main" val="3436929202"/>
                  </a:ext>
                </a:extLst>
              </a:tr>
              <a:tr h="370840">
                <a:tc>
                  <a:txBody>
                    <a:bodyPr/>
                    <a:lstStyle/>
                    <a:p>
                      <a:pPr algn="just" fontAlgn="ctr"/>
                      <a:r>
                        <a:rPr lang="en-US" sz="1000" b="1" i="0" u="none" strike="noStrike" dirty="0">
                          <a:solidFill>
                            <a:srgbClr val="000000"/>
                          </a:solidFill>
                          <a:effectLst/>
                          <a:latin typeface="Arial" panose="020B0604020202020204" pitchFamily="34" charset="0"/>
                        </a:rPr>
                        <a:t>05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Ştiinţele naturii, matematică şi statistică (Natural sciences, mathematics and statistics)</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053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Ştiinţe fizice (Physical sciences)</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0532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rPr>
                        <a:t>Ştiinţele</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pământului</a:t>
                      </a:r>
                      <a:r>
                        <a:rPr lang="en-US" sz="1000" b="1" i="0" u="none" strike="noStrike" dirty="0">
                          <a:solidFill>
                            <a:srgbClr val="000000"/>
                          </a:solidFill>
                          <a:effectLst/>
                          <a:latin typeface="Arial" panose="020B0604020202020204" pitchFamily="34" charset="0"/>
                        </a:rPr>
                        <a:t> (Earth sciences)</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10. Matematică și științe ale naturii</a:t>
                      </a: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rPr>
                        <a:t>Științele</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pământului</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și</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atmosferei</a:t>
                      </a:r>
                      <a:endParaRPr lang="en-US" sz="10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000" b="0" i="0" u="none" strike="noStrike">
                          <a:solidFill>
                            <a:srgbClr val="000000"/>
                          </a:solidFill>
                          <a:effectLst/>
                          <a:latin typeface="Arial" panose="020B0604020202020204" pitchFamily="34" charset="0"/>
                        </a:rPr>
                        <a:t>20</a:t>
                      </a: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rPr>
                        <a:t>Geologie</a:t>
                      </a:r>
                      <a:endParaRPr lang="en-US" sz="10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rPr>
                        <a:t> </a:t>
                      </a:r>
                    </a:p>
                  </a:txBody>
                  <a:tcPr marL="9525" marR="9525" marT="9525" marB="0" anchor="ctr"/>
                </a:tc>
                <a:extLst>
                  <a:ext uri="{0D108BD9-81ED-4DB2-BD59-A6C34878D82A}">
                    <a16:rowId xmlns:a16="http://schemas.microsoft.com/office/drawing/2014/main" val="1009449145"/>
                  </a:ext>
                </a:extLst>
              </a:tr>
              <a:tr h="370840">
                <a:tc>
                  <a:txBody>
                    <a:bodyPr/>
                    <a:lstStyle/>
                    <a:p>
                      <a:pPr algn="just" fontAlgn="ctr"/>
                      <a:r>
                        <a:rPr lang="en-US" sz="1000" b="1" i="0" u="none" strike="noStrike">
                          <a:solidFill>
                            <a:srgbClr val="000000"/>
                          </a:solidFill>
                          <a:effectLst/>
                          <a:latin typeface="Arial" panose="020B0604020202020204" pitchFamily="34" charset="0"/>
                        </a:rPr>
                        <a:t>05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Ştiinţele naturii, matematică şi statistică (Natural sciences, mathematics and statistics)</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053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Ştiinţe fizice (Physical sciences)</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0532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Ştiinţele pământului (Earth sciences)</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20. Științe inginerești</a:t>
                      </a:r>
                    </a:p>
                  </a:txBody>
                  <a:tcPr marL="9525" marR="9525" marT="9525" marB="0" anchor="ctr"/>
                </a:tc>
                <a:tc>
                  <a:txBody>
                    <a:bodyPr/>
                    <a:lstStyle/>
                    <a:p>
                      <a:pPr algn="l" fontAlgn="ctr"/>
                      <a:r>
                        <a:rPr lang="it-IT" sz="1000" b="0" i="0" u="none" strike="noStrike" dirty="0" err="1">
                          <a:solidFill>
                            <a:srgbClr val="000000"/>
                          </a:solidFill>
                          <a:effectLst/>
                          <a:latin typeface="Arial" panose="020B0604020202020204" pitchFamily="34" charset="0"/>
                        </a:rPr>
                        <a:t>Inginerie</a:t>
                      </a:r>
                      <a:r>
                        <a:rPr lang="it-IT" sz="1000" b="0" i="0" u="none" strike="noStrike" dirty="0">
                          <a:solidFill>
                            <a:srgbClr val="000000"/>
                          </a:solidFill>
                          <a:effectLst/>
                          <a:latin typeface="Arial" panose="020B0604020202020204" pitchFamily="34" charset="0"/>
                        </a:rPr>
                        <a:t> </a:t>
                      </a:r>
                      <a:r>
                        <a:rPr lang="it-IT" sz="1000" b="0" i="0" u="none" strike="noStrike" dirty="0" err="1">
                          <a:solidFill>
                            <a:srgbClr val="000000"/>
                          </a:solidFill>
                          <a:effectLst/>
                          <a:latin typeface="Arial" panose="020B0604020202020204" pitchFamily="34" charset="0"/>
                        </a:rPr>
                        <a:t>geologică</a:t>
                      </a:r>
                      <a:r>
                        <a:rPr lang="it-IT" sz="1000" b="0" i="0" u="none" strike="noStrike" dirty="0">
                          <a:solidFill>
                            <a:srgbClr val="000000"/>
                          </a:solidFill>
                          <a:effectLst/>
                          <a:latin typeface="Arial" panose="020B0604020202020204" pitchFamily="34" charset="0"/>
                        </a:rPr>
                        <a:t>, mine, </a:t>
                      </a:r>
                      <a:r>
                        <a:rPr lang="it-IT" sz="1000" b="0" i="0" u="none" strike="noStrike" dirty="0" err="1">
                          <a:solidFill>
                            <a:srgbClr val="000000"/>
                          </a:solidFill>
                          <a:effectLst/>
                          <a:latin typeface="Arial" panose="020B0604020202020204" pitchFamily="34" charset="0"/>
                        </a:rPr>
                        <a:t>petrol</a:t>
                      </a:r>
                      <a:r>
                        <a:rPr lang="it-IT" sz="1000" b="0" i="0" u="none" strike="noStrike" dirty="0">
                          <a:solidFill>
                            <a:srgbClr val="000000"/>
                          </a:solidFill>
                          <a:effectLst/>
                          <a:latin typeface="Arial" panose="020B0604020202020204" pitchFamily="34" charset="0"/>
                        </a:rPr>
                        <a:t> </a:t>
                      </a:r>
                      <a:r>
                        <a:rPr lang="it-IT" sz="1000" b="0" i="0" u="none" strike="noStrike" dirty="0" err="1">
                          <a:solidFill>
                            <a:srgbClr val="000000"/>
                          </a:solidFill>
                          <a:effectLst/>
                          <a:latin typeface="Arial" panose="020B0604020202020204" pitchFamily="34" charset="0"/>
                        </a:rPr>
                        <a:t>și</a:t>
                      </a:r>
                      <a:r>
                        <a:rPr lang="it-IT" sz="1000" b="0" i="0" u="none" strike="noStrike" dirty="0">
                          <a:solidFill>
                            <a:srgbClr val="000000"/>
                          </a:solidFill>
                          <a:effectLst/>
                          <a:latin typeface="Arial" panose="020B0604020202020204" pitchFamily="34" charset="0"/>
                        </a:rPr>
                        <a:t> gaze</a:t>
                      </a:r>
                    </a:p>
                  </a:txBody>
                  <a:tcPr marL="9525" marR="9525" marT="9525" marB="0" anchor="ctr"/>
                </a:tc>
                <a:tc>
                  <a:txBody>
                    <a:bodyPr/>
                    <a:lstStyle/>
                    <a:p>
                      <a:pPr algn="ctr" fontAlgn="ctr"/>
                      <a:r>
                        <a:rPr lang="en-US" sz="1000" b="0" i="0" u="none" strike="noStrike" dirty="0">
                          <a:solidFill>
                            <a:srgbClr val="000000"/>
                          </a:solidFill>
                          <a:effectLst/>
                          <a:latin typeface="Arial" panose="020B0604020202020204" pitchFamily="34" charset="0"/>
                        </a:rPr>
                        <a:t>120</a:t>
                      </a: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rPr>
                        <a:t>Inginerie</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geologică</a:t>
                      </a:r>
                      <a:endParaRPr lang="en-US" sz="10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rPr>
                        <a:t>Facultatea</a:t>
                      </a:r>
                      <a:r>
                        <a:rPr lang="en-US" sz="1000" b="0" i="0" u="none" strike="noStrike" dirty="0">
                          <a:solidFill>
                            <a:srgbClr val="000000"/>
                          </a:solidFill>
                          <a:effectLst/>
                          <a:latin typeface="Arial" panose="020B0604020202020204" pitchFamily="34" charset="0"/>
                        </a:rPr>
                        <a:t> de </a:t>
                      </a:r>
                      <a:r>
                        <a:rPr lang="en-US" sz="1000" b="0" i="0" u="none" strike="noStrike" dirty="0" err="1">
                          <a:solidFill>
                            <a:srgbClr val="000000"/>
                          </a:solidFill>
                          <a:effectLst/>
                          <a:latin typeface="Arial" panose="020B0604020202020204" pitchFamily="34" charset="0"/>
                        </a:rPr>
                        <a:t>Geologie</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și</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Geofizică</a:t>
                      </a:r>
                      <a:r>
                        <a:rPr lang="en-US" sz="1000" b="0" i="0" u="none" strike="noStrike" dirty="0">
                          <a:solidFill>
                            <a:srgbClr val="000000"/>
                          </a:solidFill>
                          <a:effectLst/>
                          <a:latin typeface="Arial" panose="020B0604020202020204" pitchFamily="34" charset="0"/>
                        </a:rPr>
                        <a:t> - </a:t>
                      </a:r>
                      <a:r>
                        <a:rPr lang="en-US" sz="1000" b="0" i="0" u="none" strike="noStrike" dirty="0" err="1">
                          <a:solidFill>
                            <a:srgbClr val="000000"/>
                          </a:solidFill>
                          <a:effectLst/>
                          <a:latin typeface="Arial" panose="020B0604020202020204" pitchFamily="34" charset="0"/>
                        </a:rPr>
                        <a:t>specializarea</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Geofizică</a:t>
                      </a:r>
                      <a:endParaRPr lang="en-US" sz="10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647948454"/>
                  </a:ext>
                </a:extLst>
              </a:tr>
              <a:tr h="370840">
                <a:tc>
                  <a:txBody>
                    <a:bodyPr/>
                    <a:lstStyle/>
                    <a:p>
                      <a:pPr algn="just" fontAlgn="ctr"/>
                      <a:r>
                        <a:rPr lang="en-US" sz="1000" b="1" i="0" u="none" strike="noStrike">
                          <a:solidFill>
                            <a:srgbClr val="000000"/>
                          </a:solidFill>
                          <a:effectLst/>
                          <a:latin typeface="Arial" panose="020B0604020202020204" pitchFamily="34" charset="0"/>
                        </a:rPr>
                        <a:t>05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Ştiinţele naturii, matematică şi statistică (Natural sciences, mathematics and statistics)</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053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Ştiinţe fizice (Physical sciences)</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0533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Fizică (Physics)</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10. Matematică și științe ale naturii</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Fizică</a:t>
                      </a:r>
                    </a:p>
                  </a:txBody>
                  <a:tcPr marL="9525" marR="9525" marT="9525" marB="0" anchor="ctr"/>
                </a:tc>
                <a:tc>
                  <a:txBody>
                    <a:bodyPr/>
                    <a:lstStyle/>
                    <a:p>
                      <a:pPr algn="ctr" fontAlgn="ctr"/>
                      <a:r>
                        <a:rPr lang="en-US" sz="1000" b="0" i="0" u="none" strike="noStrike">
                          <a:solidFill>
                            <a:srgbClr val="000000"/>
                          </a:solidFill>
                          <a:effectLst/>
                          <a:latin typeface="Arial" panose="020B0604020202020204" pitchFamily="34" charset="0"/>
                        </a:rPr>
                        <a:t>20</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Fizică</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 </a:t>
                      </a:r>
                    </a:p>
                  </a:txBody>
                  <a:tcPr marL="9525" marR="9525" marT="9525" marB="0" anchor="ctr"/>
                </a:tc>
                <a:extLst>
                  <a:ext uri="{0D108BD9-81ED-4DB2-BD59-A6C34878D82A}">
                    <a16:rowId xmlns:a16="http://schemas.microsoft.com/office/drawing/2014/main" val="3379351711"/>
                  </a:ext>
                </a:extLst>
              </a:tr>
              <a:tr h="370840">
                <a:tc>
                  <a:txBody>
                    <a:bodyPr/>
                    <a:lstStyle/>
                    <a:p>
                      <a:pPr algn="just" fontAlgn="ctr"/>
                      <a:r>
                        <a:rPr lang="en-US" sz="1000" b="1" i="0" u="none" strike="noStrike">
                          <a:solidFill>
                            <a:srgbClr val="000000"/>
                          </a:solidFill>
                          <a:effectLst/>
                          <a:latin typeface="Arial" panose="020B0604020202020204" pitchFamily="34" charset="0"/>
                        </a:rPr>
                        <a:t>05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Ştiinţele naturii, matematică şi statistică (Natural sciences, mathematics and statistics)</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058 </a:t>
                      </a:r>
                    </a:p>
                  </a:txBody>
                  <a:tcPr marL="9525" marR="9525" marT="9525" marB="0" anchor="ctr"/>
                </a:tc>
                <a:tc>
                  <a:txBody>
                    <a:bodyPr/>
                    <a:lstStyle/>
                    <a:p>
                      <a:pPr algn="l" fontAlgn="ctr"/>
                      <a:r>
                        <a:rPr lang="it-IT" sz="1000" b="1" i="0" u="none" strike="noStrike" dirty="0" err="1">
                          <a:solidFill>
                            <a:srgbClr val="000000"/>
                          </a:solidFill>
                          <a:effectLst/>
                          <a:latin typeface="Arial" panose="020B0604020202020204" pitchFamily="34" charset="0"/>
                        </a:rPr>
                        <a:t>Programe</a:t>
                      </a:r>
                      <a:r>
                        <a:rPr lang="it-IT" sz="1000" b="1" i="0" u="none" strike="noStrike" dirty="0">
                          <a:solidFill>
                            <a:srgbClr val="000000"/>
                          </a:solidFill>
                          <a:effectLst/>
                          <a:latin typeface="Arial" panose="020B0604020202020204" pitchFamily="34" charset="0"/>
                        </a:rPr>
                        <a:t> </a:t>
                      </a:r>
                      <a:r>
                        <a:rPr lang="it-IT" sz="1000" b="1" i="0" u="none" strike="noStrike" dirty="0" err="1">
                          <a:solidFill>
                            <a:srgbClr val="000000"/>
                          </a:solidFill>
                          <a:effectLst/>
                          <a:latin typeface="Arial" panose="020B0604020202020204" pitchFamily="34" charset="0"/>
                        </a:rPr>
                        <a:t>şi</a:t>
                      </a:r>
                      <a:r>
                        <a:rPr lang="it-IT" sz="1000" b="1" i="0" u="none" strike="noStrike" dirty="0">
                          <a:solidFill>
                            <a:srgbClr val="000000"/>
                          </a:solidFill>
                          <a:effectLst/>
                          <a:latin typeface="Arial" panose="020B0604020202020204" pitchFamily="34" charset="0"/>
                        </a:rPr>
                        <a:t> </a:t>
                      </a:r>
                      <a:r>
                        <a:rPr lang="it-IT" sz="1000" b="1" i="0" u="none" strike="noStrike" dirty="0" err="1">
                          <a:solidFill>
                            <a:srgbClr val="000000"/>
                          </a:solidFill>
                          <a:effectLst/>
                          <a:latin typeface="Arial" panose="020B0604020202020204" pitchFamily="34" charset="0"/>
                        </a:rPr>
                        <a:t>calificări</a:t>
                      </a:r>
                      <a:r>
                        <a:rPr lang="it-IT" sz="1000" b="1" i="0" u="none" strike="noStrike" dirty="0">
                          <a:solidFill>
                            <a:srgbClr val="000000"/>
                          </a:solidFill>
                          <a:effectLst/>
                          <a:latin typeface="Arial" panose="020B0604020202020204" pitchFamily="34" charset="0"/>
                        </a:rPr>
                        <a:t> interdisciplinare care </a:t>
                      </a:r>
                      <a:r>
                        <a:rPr lang="it-IT" sz="1000" b="1" i="0" u="none" strike="noStrike" dirty="0" err="1">
                          <a:solidFill>
                            <a:srgbClr val="000000"/>
                          </a:solidFill>
                          <a:effectLst/>
                          <a:latin typeface="Arial" panose="020B0604020202020204" pitchFamily="34" charset="0"/>
                        </a:rPr>
                        <a:t>implică</a:t>
                      </a:r>
                      <a:r>
                        <a:rPr lang="it-IT" sz="1000" b="1" i="0" u="none" strike="noStrike" dirty="0">
                          <a:solidFill>
                            <a:srgbClr val="000000"/>
                          </a:solidFill>
                          <a:effectLst/>
                          <a:latin typeface="Arial" panose="020B0604020202020204" pitchFamily="34" charset="0"/>
                        </a:rPr>
                        <a:t> </a:t>
                      </a:r>
                      <a:r>
                        <a:rPr lang="it-IT" sz="1000" b="1" i="0" u="none" strike="noStrike" dirty="0" err="1">
                          <a:solidFill>
                            <a:srgbClr val="000000"/>
                          </a:solidFill>
                          <a:effectLst/>
                          <a:latin typeface="Arial" panose="020B0604020202020204" pitchFamily="34" charset="0"/>
                        </a:rPr>
                        <a:t>ştiinţelor</a:t>
                      </a:r>
                      <a:r>
                        <a:rPr lang="it-IT" sz="1000" b="1" i="0" u="none" strike="noStrike" dirty="0">
                          <a:solidFill>
                            <a:srgbClr val="000000"/>
                          </a:solidFill>
                          <a:effectLst/>
                          <a:latin typeface="Arial" panose="020B0604020202020204" pitchFamily="34" charset="0"/>
                        </a:rPr>
                        <a:t> naturale, matematica </a:t>
                      </a:r>
                      <a:r>
                        <a:rPr lang="it-IT" sz="1000" b="1" i="0" u="none" strike="noStrike" dirty="0" err="1">
                          <a:solidFill>
                            <a:srgbClr val="000000"/>
                          </a:solidFill>
                          <a:effectLst/>
                          <a:latin typeface="Arial" panose="020B0604020202020204" pitchFamily="34" charset="0"/>
                        </a:rPr>
                        <a:t>şi</a:t>
                      </a:r>
                      <a:r>
                        <a:rPr lang="it-IT" sz="1000" b="1" i="0" u="none" strike="noStrike" dirty="0">
                          <a:solidFill>
                            <a:srgbClr val="000000"/>
                          </a:solidFill>
                          <a:effectLst/>
                          <a:latin typeface="Arial" panose="020B0604020202020204" pitchFamily="34" charset="0"/>
                        </a:rPr>
                        <a:t> statistica</a:t>
                      </a:r>
                    </a:p>
                  </a:txBody>
                  <a:tcPr marL="9525" marR="9525" marT="9525" marB="0" anchor="ctr"/>
                </a:tc>
                <a:tc>
                  <a:txBody>
                    <a:bodyPr/>
                    <a:lstStyle/>
                    <a:p>
                      <a:pPr algn="just" fontAlgn="ctr"/>
                      <a:r>
                        <a:rPr lang="en-US" sz="1000" b="1" i="0" u="none" strike="noStrike" dirty="0">
                          <a:solidFill>
                            <a:srgbClr val="000000"/>
                          </a:solidFill>
                          <a:effectLst/>
                          <a:latin typeface="Arial" panose="020B0604020202020204" pitchFamily="34" charset="0"/>
                        </a:rPr>
                        <a:t>0588 </a:t>
                      </a:r>
                    </a:p>
                  </a:txBody>
                  <a:tcPr marL="9525" marR="9525" marT="9525" marB="0" anchor="ctr"/>
                </a:tc>
                <a:tc>
                  <a:txBody>
                    <a:bodyPr/>
                    <a:lstStyle/>
                    <a:p>
                      <a:pPr algn="l" fontAlgn="ctr"/>
                      <a:r>
                        <a:rPr lang="it-IT" sz="1000" b="1" i="0" u="none" strike="noStrike">
                          <a:solidFill>
                            <a:srgbClr val="000000"/>
                          </a:solidFill>
                          <a:effectLst/>
                          <a:latin typeface="Arial" panose="020B0604020202020204" pitchFamily="34" charset="0"/>
                        </a:rPr>
                        <a:t>Programe şi calificări interdisciplinare care implică ştiinţelor naturale, matematica şi statistica</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20. Științe inginerești</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Inginerie mecanică, mecatronică, inginerie industrială și management</a:t>
                      </a:r>
                    </a:p>
                  </a:txBody>
                  <a:tcPr marL="9525" marR="9525" marT="9525" marB="0" anchor="ctr"/>
                </a:tc>
                <a:tc>
                  <a:txBody>
                    <a:bodyPr/>
                    <a:lstStyle/>
                    <a:p>
                      <a:pPr algn="ctr" fontAlgn="ctr"/>
                      <a:r>
                        <a:rPr lang="en-US" sz="1000" b="0" i="0" u="none" strike="noStrike">
                          <a:solidFill>
                            <a:srgbClr val="000000"/>
                          </a:solidFill>
                          <a:effectLst/>
                          <a:latin typeface="Arial" panose="020B0604020202020204" pitchFamily="34" charset="0"/>
                        </a:rPr>
                        <a:t>270</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Științe inginerești aplicate</a:t>
                      </a:r>
                    </a:p>
                  </a:txBody>
                  <a:tcPr marL="9525" marR="9525" marT="9525" marB="0" anchor="ctr"/>
                </a:tc>
                <a:tc>
                  <a:txBody>
                    <a:bodyPr/>
                    <a:lstStyle/>
                    <a:p>
                      <a:pPr algn="l" fontAlgn="ctr"/>
                      <a:r>
                        <a:rPr lang="pt-BR" sz="1000" b="0" i="0" u="none" strike="noStrike">
                          <a:solidFill>
                            <a:srgbClr val="000000"/>
                          </a:solidFill>
                          <a:effectLst/>
                          <a:latin typeface="Arial" panose="020B0604020202020204" pitchFamily="34" charset="0"/>
                        </a:rPr>
                        <a:t>Facultatea de Fizică - specializarea Fizică tehnologică</a:t>
                      </a:r>
                    </a:p>
                  </a:txBody>
                  <a:tcPr marL="9525" marR="9525" marT="9525" marB="0" anchor="ctr"/>
                </a:tc>
                <a:extLst>
                  <a:ext uri="{0D108BD9-81ED-4DB2-BD59-A6C34878D82A}">
                    <a16:rowId xmlns:a16="http://schemas.microsoft.com/office/drawing/2014/main" val="426194789"/>
                  </a:ext>
                </a:extLst>
              </a:tr>
              <a:tr h="370840">
                <a:tc>
                  <a:txBody>
                    <a:bodyPr/>
                    <a:lstStyle/>
                    <a:p>
                      <a:pPr algn="just" fontAlgn="ctr"/>
                      <a:r>
                        <a:rPr lang="en-US" sz="1000" b="1" i="0" u="none" strike="noStrike">
                          <a:solidFill>
                            <a:srgbClr val="000000"/>
                          </a:solidFill>
                          <a:effectLst/>
                          <a:latin typeface="Arial" panose="020B0604020202020204" pitchFamily="34" charset="0"/>
                        </a:rPr>
                        <a:t>05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Ştiinţele naturii, matematică şi statistică (Natural sciences, mathematics and statistics)</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054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Matematică şi statistică (Mathematics and statistics)</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0541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Matematică (Mathematics)</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10. Matematică și științe ale naturii</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Matematică </a:t>
                      </a:r>
                    </a:p>
                  </a:txBody>
                  <a:tcPr marL="9525" marR="9525" marT="9525" marB="0" anchor="ctr"/>
                </a:tc>
                <a:tc>
                  <a:txBody>
                    <a:bodyPr/>
                    <a:lstStyle/>
                    <a:p>
                      <a:pPr algn="ctr" fontAlgn="ctr"/>
                      <a:r>
                        <a:rPr lang="en-US" sz="1000" b="0" i="0" u="none" strike="noStrike">
                          <a:solidFill>
                            <a:srgbClr val="000000"/>
                          </a:solidFill>
                          <a:effectLst/>
                          <a:latin typeface="Arial" panose="020B0604020202020204" pitchFamily="34" charset="0"/>
                        </a:rPr>
                        <a:t>10</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Matematică</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rPr>
                        <a:t> </a:t>
                      </a:r>
                    </a:p>
                  </a:txBody>
                  <a:tcPr marL="9525" marR="9525" marT="9525" marB="0" anchor="ctr"/>
                </a:tc>
                <a:extLst>
                  <a:ext uri="{0D108BD9-81ED-4DB2-BD59-A6C34878D82A}">
                    <a16:rowId xmlns:a16="http://schemas.microsoft.com/office/drawing/2014/main" val="2518256214"/>
                  </a:ext>
                </a:extLst>
              </a:tr>
            </a:tbl>
          </a:graphicData>
        </a:graphic>
      </p:graphicFrame>
    </p:spTree>
    <p:extLst>
      <p:ext uri="{BB962C8B-B14F-4D97-AF65-F5344CB8AC3E}">
        <p14:creationId xmlns:p14="http://schemas.microsoft.com/office/powerpoint/2010/main" val="18979564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518" y="937101"/>
            <a:ext cx="10515600" cy="658786"/>
          </a:xfrm>
        </p:spPr>
        <p:txBody>
          <a:bodyPr>
            <a:normAutofit/>
          </a:bodyPr>
          <a:lstStyle/>
          <a:p>
            <a:pPr algn="ctr"/>
            <a:r>
              <a:rPr lang="en-US" sz="4000" dirty="0" smtClean="0"/>
              <a:t>6-TIC </a:t>
            </a:r>
            <a:endParaRPr lang="en-US" sz="40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751765893"/>
              </p:ext>
            </p:extLst>
          </p:nvPr>
        </p:nvGraphicFramePr>
        <p:xfrm>
          <a:off x="629726" y="1785669"/>
          <a:ext cx="11033185" cy="3231849"/>
        </p:xfrm>
        <a:graphic>
          <a:graphicData uri="http://schemas.openxmlformats.org/drawingml/2006/table">
            <a:tbl>
              <a:tblPr firstRow="1" bandRow="1">
                <a:tableStyleId>{5C22544A-7EE6-4342-B048-85BDC9FD1C3A}</a:tableStyleId>
              </a:tblPr>
              <a:tblGrid>
                <a:gridCol w="432940">
                  <a:extLst>
                    <a:ext uri="{9D8B030D-6E8A-4147-A177-3AD203B41FA5}">
                      <a16:colId xmlns:a16="http://schemas.microsoft.com/office/drawing/2014/main" val="3479280633"/>
                    </a:ext>
                  </a:extLst>
                </a:gridCol>
                <a:gridCol w="1861689">
                  <a:extLst>
                    <a:ext uri="{9D8B030D-6E8A-4147-A177-3AD203B41FA5}">
                      <a16:colId xmlns:a16="http://schemas.microsoft.com/office/drawing/2014/main" val="3592804414"/>
                    </a:ext>
                  </a:extLst>
                </a:gridCol>
                <a:gridCol w="534837">
                  <a:extLst>
                    <a:ext uri="{9D8B030D-6E8A-4147-A177-3AD203B41FA5}">
                      <a16:colId xmlns:a16="http://schemas.microsoft.com/office/drawing/2014/main" val="674651432"/>
                    </a:ext>
                  </a:extLst>
                </a:gridCol>
                <a:gridCol w="1328468">
                  <a:extLst>
                    <a:ext uri="{9D8B030D-6E8A-4147-A177-3AD203B41FA5}">
                      <a16:colId xmlns:a16="http://schemas.microsoft.com/office/drawing/2014/main" val="2017228955"/>
                    </a:ext>
                  </a:extLst>
                </a:gridCol>
                <a:gridCol w="508959">
                  <a:extLst>
                    <a:ext uri="{9D8B030D-6E8A-4147-A177-3AD203B41FA5}">
                      <a16:colId xmlns:a16="http://schemas.microsoft.com/office/drawing/2014/main" val="1882717908"/>
                    </a:ext>
                  </a:extLst>
                </a:gridCol>
                <a:gridCol w="1302589">
                  <a:extLst>
                    <a:ext uri="{9D8B030D-6E8A-4147-A177-3AD203B41FA5}">
                      <a16:colId xmlns:a16="http://schemas.microsoft.com/office/drawing/2014/main" val="1242605637"/>
                    </a:ext>
                  </a:extLst>
                </a:gridCol>
                <a:gridCol w="258792">
                  <a:extLst>
                    <a:ext uri="{9D8B030D-6E8A-4147-A177-3AD203B41FA5}">
                      <a16:colId xmlns:a16="http://schemas.microsoft.com/office/drawing/2014/main" val="1070881348"/>
                    </a:ext>
                  </a:extLst>
                </a:gridCol>
                <a:gridCol w="1138687">
                  <a:extLst>
                    <a:ext uri="{9D8B030D-6E8A-4147-A177-3AD203B41FA5}">
                      <a16:colId xmlns:a16="http://schemas.microsoft.com/office/drawing/2014/main" val="681253575"/>
                    </a:ext>
                  </a:extLst>
                </a:gridCol>
                <a:gridCol w="1026543">
                  <a:extLst>
                    <a:ext uri="{9D8B030D-6E8A-4147-A177-3AD203B41FA5}">
                      <a16:colId xmlns:a16="http://schemas.microsoft.com/office/drawing/2014/main" val="1848474606"/>
                    </a:ext>
                  </a:extLst>
                </a:gridCol>
                <a:gridCol w="508959">
                  <a:extLst>
                    <a:ext uri="{9D8B030D-6E8A-4147-A177-3AD203B41FA5}">
                      <a16:colId xmlns:a16="http://schemas.microsoft.com/office/drawing/2014/main" val="356358276"/>
                    </a:ext>
                  </a:extLst>
                </a:gridCol>
                <a:gridCol w="750498">
                  <a:extLst>
                    <a:ext uri="{9D8B030D-6E8A-4147-A177-3AD203B41FA5}">
                      <a16:colId xmlns:a16="http://schemas.microsoft.com/office/drawing/2014/main" val="3452526377"/>
                    </a:ext>
                  </a:extLst>
                </a:gridCol>
                <a:gridCol w="1380224">
                  <a:extLst>
                    <a:ext uri="{9D8B030D-6E8A-4147-A177-3AD203B41FA5}">
                      <a16:colId xmlns:a16="http://schemas.microsoft.com/office/drawing/2014/main" val="841492197"/>
                    </a:ext>
                  </a:extLst>
                </a:gridCol>
              </a:tblGrid>
              <a:tr h="612474">
                <a:tc>
                  <a:txBody>
                    <a:bodyPr/>
                    <a:lstStyle/>
                    <a:p>
                      <a:pPr algn="ctr" fontAlgn="ctr"/>
                      <a:r>
                        <a:rPr lang="en-US" sz="900" b="1" i="0" u="none" strike="noStrike" dirty="0">
                          <a:solidFill>
                            <a:srgbClr val="FFFFFF"/>
                          </a:solidFill>
                          <a:effectLst/>
                          <a:latin typeface="Arial" panose="020B0604020202020204" pitchFamily="34" charset="0"/>
                        </a:rPr>
                        <a:t>Cod ISCED</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Domeniu larg</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Cod ISCED</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Domeniu restrâns ISCED</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rPr>
                        <a:t>Cod ISCED</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Domeniu detaliat ISCED</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rPr>
                        <a:t> </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rPr>
                        <a:t>Domeniu</a:t>
                      </a:r>
                      <a:r>
                        <a:rPr lang="en-US" sz="900" b="1" i="0" u="none" strike="noStrike" dirty="0">
                          <a:solidFill>
                            <a:srgbClr val="FFFFFF"/>
                          </a:solidFill>
                          <a:effectLst/>
                          <a:latin typeface="Arial" panose="020B0604020202020204" pitchFamily="34" charset="0"/>
                        </a:rPr>
                        <a:t> fundamental cf. HG </a:t>
                      </a:r>
                      <a:r>
                        <a:rPr lang="en-US" sz="900" b="1" i="0" u="none" strike="noStrike" dirty="0" err="1">
                          <a:solidFill>
                            <a:srgbClr val="FFFFFF"/>
                          </a:solidFill>
                          <a:effectLst/>
                          <a:latin typeface="Arial" panose="020B0604020202020204" pitchFamily="34" charset="0"/>
                        </a:rPr>
                        <a:t>nr</a:t>
                      </a:r>
                      <a:r>
                        <a:rPr lang="en-US" sz="900" b="1" i="0" u="none" strike="noStrike" dirty="0">
                          <a:solidFill>
                            <a:srgbClr val="FFFFFF"/>
                          </a:solidFill>
                          <a:effectLst/>
                          <a:latin typeface="Arial" panose="020B0604020202020204" pitchFamily="34" charset="0"/>
                        </a:rPr>
                        <a:t>. 692/2018 </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Ramura de știință cf. HG nr. 692/2018</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Cod DL cf HG 692/2018</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Domeniu de licență 2018</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Observații</a:t>
                      </a:r>
                    </a:p>
                  </a:txBody>
                  <a:tcPr marL="0" marR="0" marT="0" marB="0" anchor="ctr"/>
                </a:tc>
                <a:extLst>
                  <a:ext uri="{0D108BD9-81ED-4DB2-BD59-A6C34878D82A}">
                    <a16:rowId xmlns:a16="http://schemas.microsoft.com/office/drawing/2014/main" val="3436929202"/>
                  </a:ext>
                </a:extLst>
              </a:tr>
              <a:tr h="370840">
                <a:tc>
                  <a:txBody>
                    <a:bodyPr/>
                    <a:lstStyle/>
                    <a:p>
                      <a:pPr algn="just" fontAlgn="ctr"/>
                      <a:r>
                        <a:rPr lang="en-US" sz="1000" b="1" i="0" u="none" strike="noStrike" dirty="0">
                          <a:solidFill>
                            <a:srgbClr val="000000"/>
                          </a:solidFill>
                          <a:effectLst/>
                          <a:latin typeface="Arial" panose="020B0604020202020204" pitchFamily="34" charset="0"/>
                        </a:rPr>
                        <a:t>06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Tehnologia informaţiei şi comunicaţiilor (TIC) (Information and Communication Technologies (ICTs))</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061</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Tehnologia informaţiei şi comunicaţiilor (TIC) (Information and Communication Technologies (ICTs))</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0611</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Utilizarea calculatorului (Computer use)</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20. Științe inginerești</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Ingineria sistemelor, calculatoare și tehnologia informației</a:t>
                      </a:r>
                    </a:p>
                  </a:txBody>
                  <a:tcPr marL="9525" marR="9525" marT="9525" marB="0" anchor="ctr"/>
                </a:tc>
                <a:tc>
                  <a:txBody>
                    <a:bodyPr/>
                    <a:lstStyle/>
                    <a:p>
                      <a:pPr algn="ctr" fontAlgn="ctr"/>
                      <a:r>
                        <a:rPr lang="en-US" sz="1000" b="0" i="0" u="none" strike="noStrike">
                          <a:solidFill>
                            <a:srgbClr val="000000"/>
                          </a:solidFill>
                          <a:effectLst/>
                          <a:latin typeface="Arial" panose="020B0604020202020204" pitchFamily="34" charset="0"/>
                        </a:rPr>
                        <a:t>10</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Calculatoare și tehnologia informației</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 </a:t>
                      </a:r>
                    </a:p>
                  </a:txBody>
                  <a:tcPr marL="9525" marR="9525" marT="9525" marB="0" anchor="ctr"/>
                </a:tc>
                <a:extLst>
                  <a:ext uri="{0D108BD9-81ED-4DB2-BD59-A6C34878D82A}">
                    <a16:rowId xmlns:a16="http://schemas.microsoft.com/office/drawing/2014/main" val="1009449145"/>
                  </a:ext>
                </a:extLst>
              </a:tr>
              <a:tr h="370840">
                <a:tc>
                  <a:txBody>
                    <a:bodyPr/>
                    <a:lstStyle/>
                    <a:p>
                      <a:pPr algn="just" fontAlgn="ctr"/>
                      <a:r>
                        <a:rPr lang="en-US" sz="1000" b="1" i="0" u="none" strike="noStrike">
                          <a:solidFill>
                            <a:srgbClr val="000000"/>
                          </a:solidFill>
                          <a:effectLst/>
                          <a:latin typeface="Arial" panose="020B0604020202020204" pitchFamily="34" charset="0"/>
                        </a:rPr>
                        <a:t>06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Tehnologia informaţiei şi comunicaţiilor (TIC) (Information and Communication Technologies (ICTs))</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061</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Tehnologia informaţiei şi comunicaţiilor (TIC) (Information and Communication Technologies (ICTs))</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0613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Dezvoltare şi analiză software şi aplicaţii (Software and applications development and analysis)</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10. Matematică și științe ale naturii</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Informatică </a:t>
                      </a:r>
                    </a:p>
                  </a:txBody>
                  <a:tcPr marL="9525" marR="9525" marT="9525" marB="0" anchor="ctr"/>
                </a:tc>
                <a:tc>
                  <a:txBody>
                    <a:bodyPr/>
                    <a:lstStyle/>
                    <a:p>
                      <a:pPr algn="ctr" fontAlgn="ctr"/>
                      <a:r>
                        <a:rPr lang="en-US" sz="1000" b="0" i="0" u="none" strike="noStrike">
                          <a:solidFill>
                            <a:srgbClr val="000000"/>
                          </a:solidFill>
                          <a:effectLst/>
                          <a:latin typeface="Arial" panose="020B0604020202020204" pitchFamily="34" charset="0"/>
                        </a:rPr>
                        <a:t>40</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Informatică</a:t>
                      </a:r>
                    </a:p>
                  </a:txBody>
                  <a:tcPr marL="9525" marR="9525" marT="9525" marB="0" anchor="ctr"/>
                </a:tc>
                <a:tc>
                  <a:txBody>
                    <a:bodyPr/>
                    <a:lstStyle/>
                    <a:p>
                      <a:pPr algn="l" fontAlgn="ctr"/>
                      <a:r>
                        <a:rPr lang="en-US" sz="1000" b="0" i="0" u="none" strike="noStrike">
                          <a:solidFill>
                            <a:srgbClr val="FF0000"/>
                          </a:solidFill>
                          <a:effectLst/>
                          <a:latin typeface="Arial" panose="020B0604020202020204" pitchFamily="34" charset="0"/>
                        </a:rPr>
                        <a:t> </a:t>
                      </a:r>
                    </a:p>
                  </a:txBody>
                  <a:tcPr marL="9525" marR="9525" marT="9525" marB="0" anchor="ctr"/>
                </a:tc>
                <a:extLst>
                  <a:ext uri="{0D108BD9-81ED-4DB2-BD59-A6C34878D82A}">
                    <a16:rowId xmlns:a16="http://schemas.microsoft.com/office/drawing/2014/main" val="3647948454"/>
                  </a:ext>
                </a:extLst>
              </a:tr>
              <a:tr h="370840">
                <a:tc>
                  <a:txBody>
                    <a:bodyPr/>
                    <a:lstStyle/>
                    <a:p>
                      <a:pPr algn="just" fontAlgn="ctr"/>
                      <a:r>
                        <a:rPr lang="en-US" sz="1000" b="1" i="0" u="none" strike="noStrike">
                          <a:solidFill>
                            <a:srgbClr val="000000"/>
                          </a:solidFill>
                          <a:effectLst/>
                          <a:latin typeface="Arial" panose="020B0604020202020204" pitchFamily="34" charset="0"/>
                        </a:rPr>
                        <a:t>07</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Inginerie, producţie şi construcţii (Engineering, manufacturing and construction)</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072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Prelucrare şi industrie prelucrătoare (Manufacturing and processing)</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0724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Minerit şi industrie extractivă (Mining and extraction)</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20. Științe inginerești</a:t>
                      </a:r>
                    </a:p>
                  </a:txBody>
                  <a:tcPr marL="9525" marR="9525" marT="9525" marB="0" anchor="ctr"/>
                </a:tc>
                <a:tc>
                  <a:txBody>
                    <a:bodyPr/>
                    <a:lstStyle/>
                    <a:p>
                      <a:pPr algn="l" fontAlgn="ctr"/>
                      <a:r>
                        <a:rPr lang="it-IT" sz="1000" b="0" i="0" u="none" strike="noStrike">
                          <a:solidFill>
                            <a:srgbClr val="000000"/>
                          </a:solidFill>
                          <a:effectLst/>
                          <a:latin typeface="Arial" panose="020B0604020202020204" pitchFamily="34" charset="0"/>
                        </a:rPr>
                        <a:t>Inginerie geologică, mine, petrol și gaze</a:t>
                      </a:r>
                    </a:p>
                  </a:txBody>
                  <a:tcPr marL="9525" marR="9525" marT="9525" marB="0" anchor="ctr"/>
                </a:tc>
                <a:tc>
                  <a:txBody>
                    <a:bodyPr/>
                    <a:lstStyle/>
                    <a:p>
                      <a:pPr algn="ctr" fontAlgn="ctr"/>
                      <a:r>
                        <a:rPr lang="en-US" sz="1000" b="0" i="0" u="none" strike="noStrike">
                          <a:solidFill>
                            <a:srgbClr val="000000"/>
                          </a:solidFill>
                          <a:effectLst/>
                          <a:latin typeface="Arial" panose="020B0604020202020204" pitchFamily="34" charset="0"/>
                        </a:rPr>
                        <a:t>120</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Inginerie geologică</a:t>
                      </a:r>
                    </a:p>
                  </a:txBody>
                  <a:tcPr marL="9525" marR="9525" marT="9525" marB="0" anchor="ctr"/>
                </a:tc>
                <a:tc>
                  <a:txBody>
                    <a:bodyPr/>
                    <a:lstStyle/>
                    <a:p>
                      <a:pPr algn="l" fontAlgn="ctr"/>
                      <a:r>
                        <a:rPr lang="it-IT" sz="1000" b="0" i="0" u="none" strike="noStrike" dirty="0" err="1">
                          <a:solidFill>
                            <a:srgbClr val="000000"/>
                          </a:solidFill>
                          <a:effectLst/>
                          <a:latin typeface="Arial" panose="020B0604020202020204" pitchFamily="34" charset="0"/>
                        </a:rPr>
                        <a:t>Facultatea</a:t>
                      </a:r>
                      <a:r>
                        <a:rPr lang="it-IT" sz="1000" b="0" i="0" u="none" strike="noStrike" dirty="0">
                          <a:solidFill>
                            <a:srgbClr val="000000"/>
                          </a:solidFill>
                          <a:effectLst/>
                          <a:latin typeface="Arial" panose="020B0604020202020204" pitchFamily="34" charset="0"/>
                        </a:rPr>
                        <a:t> de Geologie </a:t>
                      </a:r>
                      <a:r>
                        <a:rPr lang="it-IT" sz="1000" b="0" i="0" u="none" strike="noStrike" dirty="0" err="1">
                          <a:solidFill>
                            <a:srgbClr val="000000"/>
                          </a:solidFill>
                          <a:effectLst/>
                          <a:latin typeface="Arial" panose="020B0604020202020204" pitchFamily="34" charset="0"/>
                        </a:rPr>
                        <a:t>și</a:t>
                      </a:r>
                      <a:r>
                        <a:rPr lang="it-IT" sz="1000" b="0" i="0" u="none" strike="noStrike" dirty="0">
                          <a:solidFill>
                            <a:srgbClr val="000000"/>
                          </a:solidFill>
                          <a:effectLst/>
                          <a:latin typeface="Arial" panose="020B0604020202020204" pitchFamily="34" charset="0"/>
                        </a:rPr>
                        <a:t> </a:t>
                      </a:r>
                      <a:r>
                        <a:rPr lang="it-IT" sz="1000" b="0" i="0" u="none" strike="noStrike" dirty="0" err="1">
                          <a:solidFill>
                            <a:srgbClr val="000000"/>
                          </a:solidFill>
                          <a:effectLst/>
                          <a:latin typeface="Arial" panose="020B0604020202020204" pitchFamily="34" charset="0"/>
                        </a:rPr>
                        <a:t>Geofizică</a:t>
                      </a:r>
                      <a:r>
                        <a:rPr lang="it-IT" sz="1000" b="0" i="0" u="none" strike="noStrike" dirty="0">
                          <a:solidFill>
                            <a:srgbClr val="000000"/>
                          </a:solidFill>
                          <a:effectLst/>
                          <a:latin typeface="Arial" panose="020B0604020202020204" pitchFamily="34" charset="0"/>
                        </a:rPr>
                        <a:t> - </a:t>
                      </a:r>
                      <a:r>
                        <a:rPr lang="it-IT" sz="1000" b="0" i="0" u="none" strike="noStrike" dirty="0" err="1">
                          <a:solidFill>
                            <a:srgbClr val="000000"/>
                          </a:solidFill>
                          <a:effectLst/>
                          <a:latin typeface="Arial" panose="020B0604020202020204" pitchFamily="34" charset="0"/>
                        </a:rPr>
                        <a:t>specializarea</a:t>
                      </a:r>
                      <a:r>
                        <a:rPr lang="it-IT" sz="1000" b="0" i="0" u="none" strike="noStrike" dirty="0">
                          <a:solidFill>
                            <a:srgbClr val="000000"/>
                          </a:solidFill>
                          <a:effectLst/>
                          <a:latin typeface="Arial" panose="020B0604020202020204" pitchFamily="34" charset="0"/>
                        </a:rPr>
                        <a:t> </a:t>
                      </a:r>
                      <a:r>
                        <a:rPr lang="it-IT" sz="1000" b="0" i="0" u="none" strike="noStrike" dirty="0" err="1">
                          <a:solidFill>
                            <a:srgbClr val="FF0000"/>
                          </a:solidFill>
                          <a:effectLst/>
                          <a:latin typeface="Arial" panose="020B0604020202020204" pitchFamily="34" charset="0"/>
                        </a:rPr>
                        <a:t>Inginerie</a:t>
                      </a:r>
                      <a:r>
                        <a:rPr lang="it-IT" sz="1000" b="0" i="0" u="none" strike="noStrike" dirty="0">
                          <a:solidFill>
                            <a:srgbClr val="FF0000"/>
                          </a:solidFill>
                          <a:effectLst/>
                          <a:latin typeface="Arial" panose="020B0604020202020204" pitchFamily="34" charset="0"/>
                        </a:rPr>
                        <a:t> </a:t>
                      </a:r>
                      <a:r>
                        <a:rPr lang="it-IT" sz="1000" b="0" i="0" u="none" strike="noStrike" dirty="0" err="1">
                          <a:solidFill>
                            <a:srgbClr val="FF0000"/>
                          </a:solidFill>
                          <a:effectLst/>
                          <a:latin typeface="Arial" panose="020B0604020202020204" pitchFamily="34" charset="0"/>
                        </a:rPr>
                        <a:t>geologică</a:t>
                      </a:r>
                      <a:endParaRPr lang="it-IT" sz="1000" b="0" i="0" u="none" strike="noStrike" dirty="0">
                        <a:solidFill>
                          <a:srgbClr val="FF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379351711"/>
                  </a:ext>
                </a:extLst>
              </a:tr>
            </a:tbl>
          </a:graphicData>
        </a:graphic>
      </p:graphicFrame>
    </p:spTree>
    <p:extLst>
      <p:ext uri="{BB962C8B-B14F-4D97-AF65-F5344CB8AC3E}">
        <p14:creationId xmlns:p14="http://schemas.microsoft.com/office/powerpoint/2010/main" val="12882535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518" y="937101"/>
            <a:ext cx="10515600" cy="658786"/>
          </a:xfrm>
        </p:spPr>
        <p:txBody>
          <a:bodyPr>
            <a:normAutofit/>
          </a:bodyPr>
          <a:lstStyle/>
          <a:p>
            <a:pPr algn="ctr"/>
            <a:r>
              <a:rPr lang="en-US" sz="4000" dirty="0" smtClean="0"/>
              <a:t>9-S</a:t>
            </a:r>
            <a:r>
              <a:rPr lang="ro-RO" sz="4000" dirty="0" smtClean="0"/>
              <a:t>Ă</a:t>
            </a:r>
            <a:r>
              <a:rPr lang="en-US" sz="4000" dirty="0" smtClean="0"/>
              <a:t>N</a:t>
            </a:r>
            <a:r>
              <a:rPr lang="ro-RO" sz="4000" dirty="0" smtClean="0"/>
              <a:t>Ă</a:t>
            </a:r>
            <a:r>
              <a:rPr lang="en-US" sz="4000" dirty="0" smtClean="0"/>
              <a:t>TATE </a:t>
            </a:r>
            <a:r>
              <a:rPr lang="ro-RO" sz="4000" dirty="0" smtClean="0"/>
              <a:t>Ș</a:t>
            </a:r>
            <a:r>
              <a:rPr lang="en-US" sz="4000" dirty="0" smtClean="0"/>
              <a:t>I ASISTEN</a:t>
            </a:r>
            <a:r>
              <a:rPr lang="ro-RO" sz="4000" dirty="0" smtClean="0"/>
              <a:t>ȚĂ</a:t>
            </a:r>
            <a:r>
              <a:rPr lang="en-US" sz="4000" dirty="0" smtClean="0"/>
              <a:t> SOCIAL</a:t>
            </a:r>
            <a:r>
              <a:rPr lang="ro-RO" sz="4000" dirty="0" smtClean="0"/>
              <a:t>Ă</a:t>
            </a:r>
            <a:r>
              <a:rPr lang="en-US" sz="4000" dirty="0" smtClean="0"/>
              <a:t>  </a:t>
            </a:r>
            <a:endParaRPr lang="en-US" sz="40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500211484"/>
              </p:ext>
            </p:extLst>
          </p:nvPr>
        </p:nvGraphicFramePr>
        <p:xfrm>
          <a:off x="629726" y="1785669"/>
          <a:ext cx="11033185" cy="2317449"/>
        </p:xfrm>
        <a:graphic>
          <a:graphicData uri="http://schemas.openxmlformats.org/drawingml/2006/table">
            <a:tbl>
              <a:tblPr firstRow="1" bandRow="1">
                <a:tableStyleId>{5C22544A-7EE6-4342-B048-85BDC9FD1C3A}</a:tableStyleId>
              </a:tblPr>
              <a:tblGrid>
                <a:gridCol w="432940">
                  <a:extLst>
                    <a:ext uri="{9D8B030D-6E8A-4147-A177-3AD203B41FA5}">
                      <a16:colId xmlns:a16="http://schemas.microsoft.com/office/drawing/2014/main" val="3479280633"/>
                    </a:ext>
                  </a:extLst>
                </a:gridCol>
                <a:gridCol w="1861689">
                  <a:extLst>
                    <a:ext uri="{9D8B030D-6E8A-4147-A177-3AD203B41FA5}">
                      <a16:colId xmlns:a16="http://schemas.microsoft.com/office/drawing/2014/main" val="3592804414"/>
                    </a:ext>
                  </a:extLst>
                </a:gridCol>
                <a:gridCol w="431320">
                  <a:extLst>
                    <a:ext uri="{9D8B030D-6E8A-4147-A177-3AD203B41FA5}">
                      <a16:colId xmlns:a16="http://schemas.microsoft.com/office/drawing/2014/main" val="674651432"/>
                    </a:ext>
                  </a:extLst>
                </a:gridCol>
                <a:gridCol w="1302589">
                  <a:extLst>
                    <a:ext uri="{9D8B030D-6E8A-4147-A177-3AD203B41FA5}">
                      <a16:colId xmlns:a16="http://schemas.microsoft.com/office/drawing/2014/main" val="2017228955"/>
                    </a:ext>
                  </a:extLst>
                </a:gridCol>
                <a:gridCol w="491706">
                  <a:extLst>
                    <a:ext uri="{9D8B030D-6E8A-4147-A177-3AD203B41FA5}">
                      <a16:colId xmlns:a16="http://schemas.microsoft.com/office/drawing/2014/main" val="1882717908"/>
                    </a:ext>
                  </a:extLst>
                </a:gridCol>
                <a:gridCol w="1449238">
                  <a:extLst>
                    <a:ext uri="{9D8B030D-6E8A-4147-A177-3AD203B41FA5}">
                      <a16:colId xmlns:a16="http://schemas.microsoft.com/office/drawing/2014/main" val="1242605637"/>
                    </a:ext>
                  </a:extLst>
                </a:gridCol>
                <a:gridCol w="258792">
                  <a:extLst>
                    <a:ext uri="{9D8B030D-6E8A-4147-A177-3AD203B41FA5}">
                      <a16:colId xmlns:a16="http://schemas.microsoft.com/office/drawing/2014/main" val="1070881348"/>
                    </a:ext>
                  </a:extLst>
                </a:gridCol>
                <a:gridCol w="1138687">
                  <a:extLst>
                    <a:ext uri="{9D8B030D-6E8A-4147-A177-3AD203B41FA5}">
                      <a16:colId xmlns:a16="http://schemas.microsoft.com/office/drawing/2014/main" val="681253575"/>
                    </a:ext>
                  </a:extLst>
                </a:gridCol>
                <a:gridCol w="1026543">
                  <a:extLst>
                    <a:ext uri="{9D8B030D-6E8A-4147-A177-3AD203B41FA5}">
                      <a16:colId xmlns:a16="http://schemas.microsoft.com/office/drawing/2014/main" val="1848474606"/>
                    </a:ext>
                  </a:extLst>
                </a:gridCol>
                <a:gridCol w="508959">
                  <a:extLst>
                    <a:ext uri="{9D8B030D-6E8A-4147-A177-3AD203B41FA5}">
                      <a16:colId xmlns:a16="http://schemas.microsoft.com/office/drawing/2014/main" val="356358276"/>
                    </a:ext>
                  </a:extLst>
                </a:gridCol>
                <a:gridCol w="750498">
                  <a:extLst>
                    <a:ext uri="{9D8B030D-6E8A-4147-A177-3AD203B41FA5}">
                      <a16:colId xmlns:a16="http://schemas.microsoft.com/office/drawing/2014/main" val="3452526377"/>
                    </a:ext>
                  </a:extLst>
                </a:gridCol>
                <a:gridCol w="1380224">
                  <a:extLst>
                    <a:ext uri="{9D8B030D-6E8A-4147-A177-3AD203B41FA5}">
                      <a16:colId xmlns:a16="http://schemas.microsoft.com/office/drawing/2014/main" val="841492197"/>
                    </a:ext>
                  </a:extLst>
                </a:gridCol>
              </a:tblGrid>
              <a:tr h="612474">
                <a:tc>
                  <a:txBody>
                    <a:bodyPr/>
                    <a:lstStyle/>
                    <a:p>
                      <a:pPr algn="ctr" fontAlgn="ctr"/>
                      <a:r>
                        <a:rPr lang="en-US" sz="900" b="1" i="0" u="none" strike="noStrike" dirty="0">
                          <a:solidFill>
                            <a:srgbClr val="FFFFFF"/>
                          </a:solidFill>
                          <a:effectLst/>
                          <a:latin typeface="Arial" panose="020B0604020202020204" pitchFamily="34" charset="0"/>
                        </a:rPr>
                        <a:t>Cod ISCED</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Domeniu larg</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Cod ISCED</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Domeniu restrâns ISCED</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rPr>
                        <a:t>Cod ISCED</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Domeniu detaliat ISCED</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rPr>
                        <a:t> </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rPr>
                        <a:t>Domeniu</a:t>
                      </a:r>
                      <a:r>
                        <a:rPr lang="en-US" sz="900" b="1" i="0" u="none" strike="noStrike" dirty="0">
                          <a:solidFill>
                            <a:srgbClr val="FFFFFF"/>
                          </a:solidFill>
                          <a:effectLst/>
                          <a:latin typeface="Arial" panose="020B0604020202020204" pitchFamily="34" charset="0"/>
                        </a:rPr>
                        <a:t> fundamental cf. HG </a:t>
                      </a:r>
                      <a:r>
                        <a:rPr lang="en-US" sz="900" b="1" i="0" u="none" strike="noStrike" dirty="0" err="1">
                          <a:solidFill>
                            <a:srgbClr val="FFFFFF"/>
                          </a:solidFill>
                          <a:effectLst/>
                          <a:latin typeface="Arial" panose="020B0604020202020204" pitchFamily="34" charset="0"/>
                        </a:rPr>
                        <a:t>nr</a:t>
                      </a:r>
                      <a:r>
                        <a:rPr lang="en-US" sz="900" b="1" i="0" u="none" strike="noStrike" dirty="0">
                          <a:solidFill>
                            <a:srgbClr val="FFFFFF"/>
                          </a:solidFill>
                          <a:effectLst/>
                          <a:latin typeface="Arial" panose="020B0604020202020204" pitchFamily="34" charset="0"/>
                        </a:rPr>
                        <a:t>. 692/2018 </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Ramura de știință cf. HG nr. 692/2018</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Cod DL cf HG 692/2018</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Domeniu de licență 2018</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rPr>
                        <a:t>Observații</a:t>
                      </a:r>
                    </a:p>
                  </a:txBody>
                  <a:tcPr marL="0" marR="0" marT="0" marB="0" anchor="ctr"/>
                </a:tc>
                <a:extLst>
                  <a:ext uri="{0D108BD9-81ED-4DB2-BD59-A6C34878D82A}">
                    <a16:rowId xmlns:a16="http://schemas.microsoft.com/office/drawing/2014/main" val="3436929202"/>
                  </a:ext>
                </a:extLst>
              </a:tr>
              <a:tr h="370840">
                <a:tc>
                  <a:txBody>
                    <a:bodyPr/>
                    <a:lstStyle/>
                    <a:p>
                      <a:pPr algn="just" fontAlgn="ctr"/>
                      <a:r>
                        <a:rPr lang="en-US" sz="1000" b="1" i="0" u="none" strike="noStrike" dirty="0">
                          <a:solidFill>
                            <a:srgbClr val="000000"/>
                          </a:solidFill>
                          <a:effectLst/>
                          <a:latin typeface="Arial" panose="020B0604020202020204" pitchFamily="34" charset="0"/>
                        </a:rPr>
                        <a:t>09</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Sănătate şi asistenţă socială (Health and welfare)</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092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Asistenţă socială (Welfare)</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0921</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Îngrijirea vârstnicilor şi a adulţilor cu dizabilităţi (Care of the elderly and of disabled adults)</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40. Științe sociale</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Sociologie </a:t>
                      </a:r>
                    </a:p>
                  </a:txBody>
                  <a:tcPr marL="9525" marR="9525" marT="9525" marB="0" anchor="ctr"/>
                </a:tc>
                <a:tc>
                  <a:txBody>
                    <a:bodyPr/>
                    <a:lstStyle/>
                    <a:p>
                      <a:pPr algn="ctr" fontAlgn="ctr"/>
                      <a:r>
                        <a:rPr lang="en-US" sz="1000" b="0" i="0" u="none" strike="noStrike">
                          <a:solidFill>
                            <a:srgbClr val="000000"/>
                          </a:solidFill>
                          <a:effectLst/>
                          <a:latin typeface="Arial" panose="020B0604020202020204" pitchFamily="34" charset="0"/>
                        </a:rPr>
                        <a:t>20</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Asistență socială</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 </a:t>
                      </a:r>
                    </a:p>
                  </a:txBody>
                  <a:tcPr marL="9525" marR="9525" marT="9525" marB="0" anchor="ctr"/>
                </a:tc>
                <a:extLst>
                  <a:ext uri="{0D108BD9-81ED-4DB2-BD59-A6C34878D82A}">
                    <a16:rowId xmlns:a16="http://schemas.microsoft.com/office/drawing/2014/main" val="1009449145"/>
                  </a:ext>
                </a:extLst>
              </a:tr>
              <a:tr h="370840">
                <a:tc>
                  <a:txBody>
                    <a:bodyPr/>
                    <a:lstStyle/>
                    <a:p>
                      <a:pPr algn="just" fontAlgn="ctr"/>
                      <a:r>
                        <a:rPr lang="en-US" sz="1000" b="1" i="0" u="none" strike="noStrike">
                          <a:solidFill>
                            <a:srgbClr val="000000"/>
                          </a:solidFill>
                          <a:effectLst/>
                          <a:latin typeface="Arial" panose="020B0604020202020204" pitchFamily="34" charset="0"/>
                        </a:rPr>
                        <a:t>09</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Sănătate şi asistenţă socială (Health and welfare)</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092 </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Asistenţă socială (Welfare)</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0922</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Servicii de îngrijire copii şi tineri (Social work and counselling)</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40. Științe sociale</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Sociologie </a:t>
                      </a:r>
                    </a:p>
                  </a:txBody>
                  <a:tcPr marL="9525" marR="9525" marT="9525" marB="0" anchor="ctr"/>
                </a:tc>
                <a:tc>
                  <a:txBody>
                    <a:bodyPr/>
                    <a:lstStyle/>
                    <a:p>
                      <a:pPr algn="ctr" fontAlgn="ctr"/>
                      <a:r>
                        <a:rPr lang="en-US" sz="1000" b="0" i="0" u="none" strike="noStrike">
                          <a:solidFill>
                            <a:srgbClr val="000000"/>
                          </a:solidFill>
                          <a:effectLst/>
                          <a:latin typeface="Arial" panose="020B0604020202020204" pitchFamily="34" charset="0"/>
                        </a:rPr>
                        <a:t>20</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Asistență socială</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 </a:t>
                      </a:r>
                    </a:p>
                  </a:txBody>
                  <a:tcPr marL="9525" marR="9525" marT="9525" marB="0" anchor="ctr"/>
                </a:tc>
                <a:extLst>
                  <a:ext uri="{0D108BD9-81ED-4DB2-BD59-A6C34878D82A}">
                    <a16:rowId xmlns:a16="http://schemas.microsoft.com/office/drawing/2014/main" val="3647948454"/>
                  </a:ext>
                </a:extLst>
              </a:tr>
              <a:tr h="370840">
                <a:tc>
                  <a:txBody>
                    <a:bodyPr/>
                    <a:lstStyle/>
                    <a:p>
                      <a:pPr algn="just" fontAlgn="ctr"/>
                      <a:r>
                        <a:rPr lang="en-US" sz="1000" b="1" i="0" u="none" strike="noStrike">
                          <a:solidFill>
                            <a:srgbClr val="000000"/>
                          </a:solidFill>
                          <a:effectLst/>
                          <a:latin typeface="Arial" panose="020B0604020202020204" pitchFamily="34" charset="0"/>
                        </a:rPr>
                        <a:t>09</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Sănătate şi asistenţă socială (Health and welfare)</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092 </a:t>
                      </a:r>
                    </a:p>
                  </a:txBody>
                  <a:tcPr marL="9525" marR="9525" marT="9525" marB="0" anchor="ctr"/>
                </a:tc>
                <a:tc>
                  <a:txBody>
                    <a:bodyPr/>
                    <a:lstStyle/>
                    <a:p>
                      <a:pPr algn="l" fontAlgn="ctr"/>
                      <a:r>
                        <a:rPr lang="en-US" sz="1000" b="1" i="0" u="none" strike="noStrike" dirty="0" err="1">
                          <a:solidFill>
                            <a:srgbClr val="000000"/>
                          </a:solidFill>
                          <a:effectLst/>
                          <a:latin typeface="Arial" panose="020B0604020202020204" pitchFamily="34" charset="0"/>
                        </a:rPr>
                        <a:t>Asistenţă</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socială</a:t>
                      </a:r>
                      <a:r>
                        <a:rPr lang="en-US" sz="1000" b="1" i="0" u="none" strike="noStrike" dirty="0">
                          <a:solidFill>
                            <a:srgbClr val="000000"/>
                          </a:solidFill>
                          <a:effectLst/>
                          <a:latin typeface="Arial" panose="020B0604020202020204" pitchFamily="34" charset="0"/>
                        </a:rPr>
                        <a:t> (Welfare)</a:t>
                      </a: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rPr>
                        <a:t>0923</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Asistenţă socială şi consiliere (Social work and counselling)</a:t>
                      </a: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40. Științe sociale</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Sociologie </a:t>
                      </a:r>
                    </a:p>
                  </a:txBody>
                  <a:tcPr marL="9525" marR="9525" marT="9525" marB="0" anchor="ctr"/>
                </a:tc>
                <a:tc>
                  <a:txBody>
                    <a:bodyPr/>
                    <a:lstStyle/>
                    <a:p>
                      <a:pPr algn="ctr" fontAlgn="ctr"/>
                      <a:r>
                        <a:rPr lang="en-US" sz="1000" b="0" i="0" u="none" strike="noStrike">
                          <a:solidFill>
                            <a:srgbClr val="000000"/>
                          </a:solidFill>
                          <a:effectLst/>
                          <a:latin typeface="Arial" panose="020B0604020202020204" pitchFamily="34" charset="0"/>
                        </a:rPr>
                        <a:t>20</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rPr>
                        <a:t>Asistență socială</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rPr>
                        <a:t> </a:t>
                      </a:r>
                    </a:p>
                  </a:txBody>
                  <a:tcPr marL="9525" marR="9525" marT="9525" marB="0" anchor="ctr"/>
                </a:tc>
                <a:extLst>
                  <a:ext uri="{0D108BD9-81ED-4DB2-BD59-A6C34878D82A}">
                    <a16:rowId xmlns:a16="http://schemas.microsoft.com/office/drawing/2014/main" val="3379351711"/>
                  </a:ext>
                </a:extLst>
              </a:tr>
            </a:tbl>
          </a:graphicData>
        </a:graphic>
      </p:graphicFrame>
    </p:spTree>
    <p:extLst>
      <p:ext uri="{BB962C8B-B14F-4D97-AF65-F5344CB8AC3E}">
        <p14:creationId xmlns:p14="http://schemas.microsoft.com/office/powerpoint/2010/main" val="29843920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2660073"/>
            <a:ext cx="10676467" cy="3266194"/>
          </a:xfrm>
        </p:spPr>
        <p:txBody>
          <a:bodyPr/>
          <a:lstStyle/>
          <a:p>
            <a:pPr marL="0" indent="0">
              <a:buNone/>
            </a:pPr>
            <a:endParaRPr lang="ro-RO" dirty="0" smtClean="0"/>
          </a:p>
          <a:p>
            <a:pPr marL="0" indent="0" algn="ctr">
              <a:buNone/>
            </a:pPr>
            <a:r>
              <a:rPr lang="ro-RO" sz="5400" dirty="0" smtClean="0"/>
              <a:t>Vă mulțumim!</a:t>
            </a:r>
            <a:endParaRPr lang="en-US" sz="5400" dirty="0"/>
          </a:p>
        </p:txBody>
      </p:sp>
      <p:sp>
        <p:nvSpPr>
          <p:cNvPr id="4" name="Slide Number Placeholder 3"/>
          <p:cNvSpPr>
            <a:spLocks noGrp="1"/>
          </p:cNvSpPr>
          <p:nvPr>
            <p:ph type="sldNum" sz="quarter" idx="12"/>
          </p:nvPr>
        </p:nvSpPr>
        <p:spPr/>
        <p:txBody>
          <a:bodyPr/>
          <a:lstStyle/>
          <a:p>
            <a:fld id="{9E50D555-AD09-4184-8F27-884809BFB095}" type="slidenum">
              <a:rPr lang="en-US" smtClean="0"/>
              <a:t>25</a:t>
            </a:fld>
            <a:endParaRPr lang="en-US"/>
          </a:p>
        </p:txBody>
      </p:sp>
      <p:sp>
        <p:nvSpPr>
          <p:cNvPr id="5" name="Text Placeholder 2"/>
          <p:cNvSpPr txBox="1">
            <a:spLocks/>
          </p:cNvSpPr>
          <p:nvPr/>
        </p:nvSpPr>
        <p:spPr>
          <a:xfrm>
            <a:off x="677334" y="4606506"/>
            <a:ext cx="5982258" cy="172528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dirty="0" smtClean="0"/>
              <a:t>AUTORITATEA NA</a:t>
            </a:r>
            <a:r>
              <a:rPr lang="ro-RO" dirty="0" smtClean="0"/>
              <a:t>ȚIONALĂ PENTRU CALIFICĂRI</a:t>
            </a:r>
          </a:p>
          <a:p>
            <a:pPr marL="0" indent="0">
              <a:buFont typeface="Wingdings 3" charset="2"/>
              <a:buNone/>
            </a:pPr>
            <a:r>
              <a:rPr lang="ro-RO" dirty="0" smtClean="0">
                <a:hlinkClick r:id="rId2"/>
              </a:rPr>
              <a:t>office@anc.edu.ro</a:t>
            </a:r>
            <a:r>
              <a:rPr lang="ro-RO" dirty="0" smtClean="0"/>
              <a:t> </a:t>
            </a:r>
          </a:p>
          <a:p>
            <a:pPr marL="0" indent="0">
              <a:buFont typeface="Wingdings 3" charset="2"/>
              <a:buNone/>
            </a:pPr>
            <a:r>
              <a:rPr lang="ro-RO" dirty="0" smtClean="0"/>
              <a:t>www.anc.edu.ro</a:t>
            </a:r>
            <a:endParaRPr lang="en-US" dirty="0"/>
          </a:p>
        </p:txBody>
      </p:sp>
    </p:spTree>
    <p:extLst>
      <p:ext uri="{BB962C8B-B14F-4D97-AF65-F5344CB8AC3E}">
        <p14:creationId xmlns:p14="http://schemas.microsoft.com/office/powerpoint/2010/main" val="1196427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551" y="888521"/>
            <a:ext cx="10515600" cy="862552"/>
          </a:xfrm>
        </p:spPr>
        <p:txBody>
          <a:bodyPr/>
          <a:lstStyle/>
          <a:p>
            <a:pPr algn="ctr"/>
            <a:r>
              <a:rPr lang="ro-RO" dirty="0" smtClean="0"/>
              <a:t>CE ESTE ISCED?</a:t>
            </a:r>
            <a:endParaRPr lang="en-US" dirty="0"/>
          </a:p>
        </p:txBody>
      </p:sp>
      <p:sp>
        <p:nvSpPr>
          <p:cNvPr id="3" name="Content Placeholder 2"/>
          <p:cNvSpPr>
            <a:spLocks noGrp="1"/>
          </p:cNvSpPr>
          <p:nvPr>
            <p:ph idx="1"/>
          </p:nvPr>
        </p:nvSpPr>
        <p:spPr>
          <a:xfrm>
            <a:off x="820948" y="2084418"/>
            <a:ext cx="10515600" cy="3867809"/>
          </a:xfrm>
        </p:spPr>
        <p:txBody>
          <a:bodyPr>
            <a:noAutofit/>
          </a:bodyPr>
          <a:lstStyle/>
          <a:p>
            <a:r>
              <a:rPr lang="ro-RO" sz="2400" dirty="0" err="1"/>
              <a:t>Informaţiile</a:t>
            </a:r>
            <a:r>
              <a:rPr lang="ro-RO" sz="2400" dirty="0"/>
              <a:t> colectate în conformitate cu ISCED pot fi utilizate pentru alcătuirea de statistici referitoare la multiplele aspecte ale </a:t>
            </a:r>
            <a:r>
              <a:rPr lang="ro-RO" sz="2400" dirty="0" err="1"/>
              <a:t>învăţământului</a:t>
            </a:r>
            <a:r>
              <a:rPr lang="ro-RO" sz="2400" dirty="0"/>
              <a:t>, care sunt de interes pentru factorii de decizie </a:t>
            </a:r>
            <a:r>
              <a:rPr lang="ro-RO" sz="2400" dirty="0" err="1"/>
              <a:t>şi</a:t>
            </a:r>
            <a:r>
              <a:rPr lang="ro-RO" sz="2400" dirty="0"/>
              <a:t> pentru </a:t>
            </a:r>
            <a:r>
              <a:rPr lang="ro-RO" sz="2400" dirty="0" err="1"/>
              <a:t>alţi</a:t>
            </a:r>
            <a:r>
              <a:rPr lang="ro-RO" sz="2400" dirty="0"/>
              <a:t> utilizatori de statistici de </a:t>
            </a:r>
            <a:r>
              <a:rPr lang="ro-RO" sz="2400" dirty="0" err="1"/>
              <a:t>educaţie</a:t>
            </a:r>
            <a:r>
              <a:rPr lang="ro-RO" sz="2400" dirty="0"/>
              <a:t> la nivel </a:t>
            </a:r>
            <a:r>
              <a:rPr lang="ro-RO" sz="2400" dirty="0" err="1"/>
              <a:t>internaţional</a:t>
            </a:r>
            <a:r>
              <a:rPr lang="ro-RO" sz="2400" dirty="0"/>
              <a:t>.</a:t>
            </a:r>
            <a:endParaRPr lang="en-US" sz="2400" dirty="0"/>
          </a:p>
          <a:p>
            <a:r>
              <a:rPr lang="ro-RO" sz="2400" dirty="0"/>
              <a:t>Aceste aspecte includ înscrierea, frecventarea, resursele umane sau financiare investite în </a:t>
            </a:r>
            <a:r>
              <a:rPr lang="ro-RO" sz="2400" dirty="0" err="1"/>
              <a:t>învăţământ</a:t>
            </a:r>
            <a:r>
              <a:rPr lang="ro-RO" sz="2400" dirty="0"/>
              <a:t> </a:t>
            </a:r>
            <a:r>
              <a:rPr lang="ro-RO" sz="2400" dirty="0" err="1"/>
              <a:t>şi</a:t>
            </a:r>
            <a:r>
              <a:rPr lang="ro-RO" sz="2400" dirty="0"/>
              <a:t> nivelul de </a:t>
            </a:r>
            <a:r>
              <a:rPr lang="ro-RO" sz="2400" dirty="0" err="1"/>
              <a:t>educaţie</a:t>
            </a:r>
            <a:r>
              <a:rPr lang="ro-RO" sz="2400" dirty="0"/>
              <a:t> absolvit al </a:t>
            </a:r>
            <a:r>
              <a:rPr lang="ro-RO" sz="2400" dirty="0" err="1"/>
              <a:t>populaţiei</a:t>
            </a:r>
            <a:r>
              <a:rPr lang="ro-RO" sz="2400" dirty="0"/>
              <a:t>.</a:t>
            </a:r>
          </a:p>
          <a:p>
            <a:r>
              <a:rPr lang="ro-RO" sz="2400" dirty="0"/>
              <a:t>Aplicarea ISCED </a:t>
            </a:r>
            <a:r>
              <a:rPr lang="ro-RO" sz="2400" dirty="0" err="1"/>
              <a:t>înlesneşte</a:t>
            </a:r>
            <a:r>
              <a:rPr lang="ro-RO" sz="2400" dirty="0"/>
              <a:t> transformarea statisticilor detaliate ale </a:t>
            </a:r>
            <a:r>
              <a:rPr lang="ro-RO" sz="2400" dirty="0" err="1"/>
              <a:t>învăţământului</a:t>
            </a:r>
            <a:r>
              <a:rPr lang="ro-RO" sz="2400" dirty="0"/>
              <a:t> </a:t>
            </a:r>
            <a:r>
              <a:rPr lang="ro-RO" sz="2400" dirty="0" err="1"/>
              <a:t>naţional</a:t>
            </a:r>
            <a:r>
              <a:rPr lang="ro-RO" sz="2400" dirty="0"/>
              <a:t> referitoare la </a:t>
            </a:r>
            <a:r>
              <a:rPr lang="ro-RO" sz="2400" dirty="0" err="1"/>
              <a:t>participanţi</a:t>
            </a:r>
            <a:r>
              <a:rPr lang="ro-RO" sz="2400" dirty="0"/>
              <a:t>, furnizori </a:t>
            </a:r>
            <a:r>
              <a:rPr lang="ro-RO" sz="2400" dirty="0" err="1"/>
              <a:t>şi</a:t>
            </a:r>
            <a:r>
              <a:rPr lang="ro-RO" sz="2400" dirty="0"/>
              <a:t> sponsori ai </a:t>
            </a:r>
            <a:r>
              <a:rPr lang="ro-RO" sz="2400" dirty="0" err="1"/>
              <a:t>educaţiei</a:t>
            </a:r>
            <a:r>
              <a:rPr lang="ro-RO" sz="2400" dirty="0"/>
              <a:t>, compilate pe baza conceptelor </a:t>
            </a:r>
            <a:r>
              <a:rPr lang="ro-RO" sz="2400" dirty="0" err="1"/>
              <a:t>şi</a:t>
            </a:r>
            <a:r>
              <a:rPr lang="ro-RO" sz="2400" dirty="0"/>
              <a:t> </a:t>
            </a:r>
            <a:r>
              <a:rPr lang="ro-RO" sz="2400" dirty="0" err="1"/>
              <a:t>definiţiilor</a:t>
            </a:r>
            <a:r>
              <a:rPr lang="ro-RO" sz="2400" dirty="0"/>
              <a:t> </a:t>
            </a:r>
            <a:r>
              <a:rPr lang="ro-RO" sz="2400" dirty="0" err="1"/>
              <a:t>naţionale</a:t>
            </a:r>
            <a:r>
              <a:rPr lang="ro-RO" sz="2400" dirty="0"/>
              <a:t>, în categorii agregate care pot fi comparate </a:t>
            </a:r>
            <a:r>
              <a:rPr lang="ro-RO" sz="2400" dirty="0" err="1"/>
              <a:t>şi</a:t>
            </a:r>
            <a:r>
              <a:rPr lang="ro-RO" sz="2400" dirty="0"/>
              <a:t> interpretate la nivel </a:t>
            </a:r>
            <a:r>
              <a:rPr lang="ro-RO" sz="2400" dirty="0" err="1"/>
              <a:t>internaţional</a:t>
            </a:r>
            <a:r>
              <a:rPr lang="ro-RO" sz="2400" dirty="0"/>
              <a:t>.</a:t>
            </a:r>
          </a:p>
        </p:txBody>
      </p:sp>
    </p:spTree>
    <p:extLst>
      <p:ext uri="{BB962C8B-B14F-4D97-AF65-F5344CB8AC3E}">
        <p14:creationId xmlns:p14="http://schemas.microsoft.com/office/powerpoint/2010/main" val="858851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649" y="954658"/>
            <a:ext cx="9406641" cy="882770"/>
          </a:xfrm>
        </p:spPr>
        <p:txBody>
          <a:bodyPr>
            <a:noAutofit/>
          </a:bodyPr>
          <a:lstStyle/>
          <a:p>
            <a:pPr algn="ctr"/>
            <a:r>
              <a:rPr lang="ro-RO" sz="2400" b="1" dirty="0" smtClean="0"/>
              <a:t>CLASIFICAREA INTERNAȚIONALĂ STANDARD A EDUCAȚIEI: </a:t>
            </a:r>
            <a:br>
              <a:rPr lang="ro-RO" sz="2400" b="1" dirty="0" smtClean="0"/>
            </a:br>
            <a:r>
              <a:rPr lang="ro-RO" sz="2400" b="1" dirty="0" smtClean="0"/>
              <a:t>DOMENIILE EDUCAȚIE ȘI FORMARE 2013 (ISCED-F)</a:t>
            </a:r>
            <a:endParaRPr lang="en-US" sz="2400" b="1" dirty="0"/>
          </a:p>
        </p:txBody>
      </p:sp>
      <p:sp>
        <p:nvSpPr>
          <p:cNvPr id="3" name="Content Placeholder 2"/>
          <p:cNvSpPr>
            <a:spLocks noGrp="1"/>
          </p:cNvSpPr>
          <p:nvPr>
            <p:ph idx="1"/>
          </p:nvPr>
        </p:nvSpPr>
        <p:spPr>
          <a:xfrm>
            <a:off x="608018" y="2134778"/>
            <a:ext cx="9709174" cy="3532777"/>
          </a:xfrm>
        </p:spPr>
        <p:txBody>
          <a:bodyPr>
            <a:noAutofit/>
          </a:bodyPr>
          <a:lstStyle/>
          <a:p>
            <a:pPr algn="just"/>
            <a:r>
              <a:rPr lang="en-US" sz="2000" dirty="0" err="1" smtClean="0"/>
              <a:t>Domeniile</a:t>
            </a:r>
            <a:r>
              <a:rPr lang="en-US" sz="2000" dirty="0" smtClean="0"/>
              <a:t> </a:t>
            </a:r>
            <a:r>
              <a:rPr lang="en-US" sz="2000" dirty="0" err="1"/>
              <a:t>detaliate</a:t>
            </a:r>
            <a:r>
              <a:rPr lang="en-US" sz="2000" dirty="0"/>
              <a:t> ale </a:t>
            </a:r>
            <a:r>
              <a:rPr lang="en-US" sz="2000" dirty="0" smtClean="0"/>
              <a:t>ISCED </a:t>
            </a:r>
            <a:r>
              <a:rPr lang="en-US" sz="2000" dirty="0" err="1"/>
              <a:t>sunt</a:t>
            </a:r>
            <a:r>
              <a:rPr lang="en-US" sz="2000" dirty="0"/>
              <a:t> </a:t>
            </a:r>
            <a:r>
              <a:rPr lang="en-US" sz="2000" dirty="0" err="1"/>
              <a:t>destinate</a:t>
            </a:r>
            <a:r>
              <a:rPr lang="en-US" sz="2000" dirty="0"/>
              <a:t> </a:t>
            </a:r>
            <a:r>
              <a:rPr lang="en-US" sz="2000" dirty="0" err="1"/>
              <a:t>în</a:t>
            </a:r>
            <a:r>
              <a:rPr lang="en-US" sz="2000" dirty="0"/>
              <a:t> principal </a:t>
            </a:r>
            <a:r>
              <a:rPr lang="en-US" sz="2000" dirty="0" err="1"/>
              <a:t>utilizării</a:t>
            </a:r>
            <a:r>
              <a:rPr lang="en-US" sz="2000" dirty="0"/>
              <a:t> </a:t>
            </a:r>
            <a:r>
              <a:rPr lang="en-US" sz="2000" dirty="0" err="1"/>
              <a:t>pentru</a:t>
            </a:r>
            <a:r>
              <a:rPr lang="en-US" sz="2000" dirty="0"/>
              <a:t> </a:t>
            </a:r>
            <a:r>
              <a:rPr lang="en-US" sz="2000" dirty="0" err="1"/>
              <a:t>nivelul</a:t>
            </a:r>
            <a:r>
              <a:rPr lang="en-US" sz="2000" dirty="0"/>
              <a:t> </a:t>
            </a:r>
            <a:r>
              <a:rPr lang="en-US" sz="2000" dirty="0" err="1"/>
              <a:t>învățământului</a:t>
            </a:r>
            <a:r>
              <a:rPr lang="en-US" sz="2000" dirty="0"/>
              <a:t> superior, </a:t>
            </a:r>
            <a:r>
              <a:rPr lang="en-US" sz="2000" dirty="0" err="1"/>
              <a:t>precum</a:t>
            </a:r>
            <a:r>
              <a:rPr lang="en-US" sz="2000" dirty="0"/>
              <a:t> </a:t>
            </a:r>
            <a:r>
              <a:rPr lang="en-US" sz="2000" dirty="0" err="1"/>
              <a:t>și</a:t>
            </a:r>
            <a:r>
              <a:rPr lang="en-US" sz="2000" dirty="0"/>
              <a:t> </a:t>
            </a:r>
            <a:r>
              <a:rPr lang="en-US" sz="2000" dirty="0" err="1"/>
              <a:t>pentru</a:t>
            </a:r>
            <a:r>
              <a:rPr lang="en-US" sz="2000" dirty="0"/>
              <a:t> </a:t>
            </a:r>
            <a:r>
              <a:rPr lang="en-US" sz="2000" dirty="0" err="1"/>
              <a:t>programele</a:t>
            </a:r>
            <a:r>
              <a:rPr lang="en-US" sz="2000" dirty="0"/>
              <a:t> de </a:t>
            </a:r>
            <a:r>
              <a:rPr lang="en-US" sz="2000" dirty="0" err="1"/>
              <a:t>educație</a:t>
            </a:r>
            <a:r>
              <a:rPr lang="en-US" sz="2000" dirty="0"/>
              <a:t> </a:t>
            </a:r>
            <a:r>
              <a:rPr lang="en-US" sz="2000" dirty="0" err="1"/>
              <a:t>și</a:t>
            </a:r>
            <a:r>
              <a:rPr lang="en-US" sz="2000" dirty="0"/>
              <a:t> </a:t>
            </a:r>
            <a:r>
              <a:rPr lang="en-US" sz="2000" dirty="0" err="1"/>
              <a:t>formare</a:t>
            </a:r>
            <a:r>
              <a:rPr lang="en-US" sz="2000" dirty="0"/>
              <a:t> </a:t>
            </a:r>
            <a:r>
              <a:rPr lang="en-US" sz="2000" dirty="0" err="1"/>
              <a:t>profesională</a:t>
            </a:r>
            <a:r>
              <a:rPr lang="en-US" sz="2000" dirty="0"/>
              <a:t> </a:t>
            </a:r>
            <a:r>
              <a:rPr lang="en-US" sz="2000" dirty="0" err="1"/>
              <a:t>și</a:t>
            </a:r>
            <a:r>
              <a:rPr lang="en-US" sz="2000" dirty="0"/>
              <a:t> </a:t>
            </a:r>
            <a:r>
              <a:rPr lang="en-US" sz="2000" dirty="0" err="1"/>
              <a:t>pentru</a:t>
            </a:r>
            <a:r>
              <a:rPr lang="en-US" sz="2000" dirty="0"/>
              <a:t> </a:t>
            </a:r>
            <a:r>
              <a:rPr lang="en-US" sz="2000" dirty="0" err="1"/>
              <a:t>calificările</a:t>
            </a:r>
            <a:r>
              <a:rPr lang="en-US" sz="2000" dirty="0"/>
              <a:t> </a:t>
            </a:r>
            <a:r>
              <a:rPr lang="en-US" sz="2000" dirty="0" err="1"/>
              <a:t>corespunzătoare</a:t>
            </a:r>
            <a:r>
              <a:rPr lang="en-US" sz="2000" dirty="0"/>
              <a:t> </a:t>
            </a:r>
            <a:r>
              <a:rPr lang="en-US" sz="2000" dirty="0" err="1"/>
              <a:t>învățământului</a:t>
            </a:r>
            <a:r>
              <a:rPr lang="en-US" sz="2000" dirty="0"/>
              <a:t> </a:t>
            </a:r>
            <a:r>
              <a:rPr lang="en-US" sz="2000" dirty="0" err="1"/>
              <a:t>secundar</a:t>
            </a:r>
            <a:r>
              <a:rPr lang="en-US" sz="2000" dirty="0"/>
              <a:t> </a:t>
            </a:r>
            <a:r>
              <a:rPr lang="en-US" sz="2000" dirty="0" err="1"/>
              <a:t>și</a:t>
            </a:r>
            <a:r>
              <a:rPr lang="en-US" sz="2000" dirty="0"/>
              <a:t> </a:t>
            </a:r>
            <a:r>
              <a:rPr lang="en-US" sz="2000" dirty="0" err="1"/>
              <a:t>postliceal</a:t>
            </a:r>
            <a:r>
              <a:rPr lang="en-US" sz="2000" dirty="0"/>
              <a:t> </a:t>
            </a:r>
            <a:r>
              <a:rPr lang="en-US" sz="2000" dirty="0" err="1"/>
              <a:t>neuniversitar</a:t>
            </a:r>
            <a:r>
              <a:rPr lang="en-US" sz="2000" dirty="0"/>
              <a:t>.</a:t>
            </a:r>
          </a:p>
          <a:p>
            <a:pPr algn="just"/>
            <a:r>
              <a:rPr lang="en-US" sz="2000" dirty="0" smtClean="0"/>
              <a:t>Periodic </a:t>
            </a:r>
            <a:r>
              <a:rPr lang="en-US" sz="2000" dirty="0" err="1"/>
              <a:t>cadrul</a:t>
            </a:r>
            <a:r>
              <a:rPr lang="en-US" sz="2000" dirty="0"/>
              <a:t> </a:t>
            </a:r>
            <a:r>
              <a:rPr lang="en-US" sz="2000" dirty="0" err="1"/>
              <a:t>este</a:t>
            </a:r>
            <a:r>
              <a:rPr lang="en-US" sz="2000" dirty="0"/>
              <a:t> </a:t>
            </a:r>
            <a:r>
              <a:rPr lang="en-US" sz="2000" dirty="0" err="1"/>
              <a:t>actualizat</a:t>
            </a:r>
            <a:r>
              <a:rPr lang="en-US" sz="2000" dirty="0"/>
              <a:t> </a:t>
            </a:r>
            <a:r>
              <a:rPr lang="en-US" sz="2000" dirty="0" err="1"/>
              <a:t>pentru</a:t>
            </a:r>
            <a:r>
              <a:rPr lang="en-US" sz="2000" dirty="0"/>
              <a:t> a </a:t>
            </a:r>
            <a:r>
              <a:rPr lang="en-US" sz="2000" dirty="0" err="1"/>
              <a:t>prinde</a:t>
            </a:r>
            <a:r>
              <a:rPr lang="en-US" sz="2000" dirty="0"/>
              <a:t> </a:t>
            </a:r>
            <a:r>
              <a:rPr lang="en-US" sz="2000" dirty="0" err="1"/>
              <a:t>mai</a:t>
            </a:r>
            <a:r>
              <a:rPr lang="en-US" sz="2000" dirty="0"/>
              <a:t> bine </a:t>
            </a:r>
            <a:r>
              <a:rPr lang="en-US" sz="2000" dirty="0" err="1"/>
              <a:t>evoluţiile</a:t>
            </a:r>
            <a:r>
              <a:rPr lang="en-US" sz="2000" dirty="0"/>
              <a:t> </a:t>
            </a:r>
            <a:r>
              <a:rPr lang="en-US" sz="2000" dirty="0" err="1"/>
              <a:t>înregistrate</a:t>
            </a:r>
            <a:r>
              <a:rPr lang="en-US" sz="2000" dirty="0"/>
              <a:t> de </a:t>
            </a:r>
            <a:r>
              <a:rPr lang="en-US" sz="2000" dirty="0" err="1"/>
              <a:t>sistemele</a:t>
            </a:r>
            <a:r>
              <a:rPr lang="en-US" sz="2000" dirty="0"/>
              <a:t> de </a:t>
            </a:r>
            <a:r>
              <a:rPr lang="en-US" sz="2000" dirty="0" err="1"/>
              <a:t>educaţie</a:t>
            </a:r>
            <a:r>
              <a:rPr lang="en-US" sz="2000" dirty="0"/>
              <a:t> din </a:t>
            </a:r>
            <a:r>
              <a:rPr lang="en-US" sz="2000" dirty="0" err="1"/>
              <a:t>întreaga</a:t>
            </a:r>
            <a:r>
              <a:rPr lang="en-US" sz="2000" dirty="0"/>
              <a:t> </a:t>
            </a:r>
            <a:r>
              <a:rPr lang="en-US" sz="2000" dirty="0" err="1" smtClean="0"/>
              <a:t>lume</a:t>
            </a:r>
            <a:r>
              <a:rPr lang="ro-RO" sz="2000" dirty="0" smtClean="0"/>
              <a:t>. </a:t>
            </a:r>
          </a:p>
          <a:p>
            <a:pPr lvl="1" algn="just"/>
            <a:r>
              <a:rPr lang="ro-RO" sz="1800" dirty="0" smtClean="0"/>
              <a:t>ISCED-F 2013 este o clasificare a domeniilor educației care acompaniază ISCED 2011. Este implementată în colectarea datelor statistice la nivel UE din 2016. ISCED 2013 conține 11 domenii largi (2 cifre), 29 domenii restrânse (3 cifre) și aproximativ 80 domenii detaliate (4 cifre).  </a:t>
            </a:r>
          </a:p>
          <a:p>
            <a:pPr lvl="2" algn="just"/>
            <a:r>
              <a:rPr lang="ro-RO" sz="1600" dirty="0" smtClean="0"/>
              <a:t>ISCED 2011, pe care o acompaniază ISCED 2013, este atât o </a:t>
            </a:r>
            <a:r>
              <a:rPr lang="ro-RO" sz="1600" dirty="0" smtClean="0">
                <a:solidFill>
                  <a:srgbClr val="FF0000"/>
                </a:solidFill>
              </a:rPr>
              <a:t>clasificare a programelor educaționale</a:t>
            </a:r>
            <a:r>
              <a:rPr lang="ro-RO" sz="1600" dirty="0" smtClean="0"/>
              <a:t>, cât și o clasificare </a:t>
            </a:r>
            <a:r>
              <a:rPr lang="ro-RO" sz="1600" dirty="0" smtClean="0">
                <a:solidFill>
                  <a:srgbClr val="FF0000"/>
                </a:solidFill>
              </a:rPr>
              <a:t>a nivelului de educație dobândit</a:t>
            </a:r>
            <a:r>
              <a:rPr lang="ro-RO" sz="1600" dirty="0" smtClean="0"/>
              <a:t> în termeni de </a:t>
            </a:r>
            <a:r>
              <a:rPr lang="ro-RO" sz="1600" dirty="0" smtClean="0">
                <a:solidFill>
                  <a:srgbClr val="FF0000"/>
                </a:solidFill>
              </a:rPr>
              <a:t>calificare</a:t>
            </a:r>
            <a:r>
              <a:rPr lang="ro-RO" sz="1600" dirty="0" smtClean="0"/>
              <a:t> rezultată din programele de educație formală. </a:t>
            </a:r>
            <a:r>
              <a:rPr lang="en-US" sz="1600" dirty="0"/>
              <a:t> </a:t>
            </a:r>
            <a:endParaRPr lang="en-US" sz="1600" dirty="0" smtClean="0"/>
          </a:p>
        </p:txBody>
      </p:sp>
      <p:sp>
        <p:nvSpPr>
          <p:cNvPr id="4" name="Slide Number Placeholder 3"/>
          <p:cNvSpPr>
            <a:spLocks noGrp="1"/>
          </p:cNvSpPr>
          <p:nvPr>
            <p:ph type="sldNum" sz="quarter" idx="12"/>
          </p:nvPr>
        </p:nvSpPr>
        <p:spPr/>
        <p:txBody>
          <a:bodyPr/>
          <a:lstStyle/>
          <a:p>
            <a:fld id="{9E50D555-AD09-4184-8F27-884809BFB095}" type="slidenum">
              <a:rPr lang="en-US" smtClean="0"/>
              <a:t>4</a:t>
            </a:fld>
            <a:endParaRPr lang="en-US"/>
          </a:p>
        </p:txBody>
      </p:sp>
    </p:spTree>
    <p:extLst>
      <p:ext uri="{BB962C8B-B14F-4D97-AF65-F5344CB8AC3E}">
        <p14:creationId xmlns:p14="http://schemas.microsoft.com/office/powerpoint/2010/main" val="5204760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9215"/>
            <a:ext cx="10515600" cy="701473"/>
          </a:xfrm>
        </p:spPr>
        <p:txBody>
          <a:bodyPr/>
          <a:lstStyle/>
          <a:p>
            <a:pPr algn="ctr"/>
            <a:r>
              <a:rPr lang="ro-RO" dirty="0" smtClean="0"/>
              <a:t>DE CE ISCED?</a:t>
            </a:r>
            <a:endParaRPr lang="en-US" dirty="0"/>
          </a:p>
        </p:txBody>
      </p:sp>
      <p:sp>
        <p:nvSpPr>
          <p:cNvPr id="3" name="Content Placeholder 2"/>
          <p:cNvSpPr>
            <a:spLocks noGrp="1"/>
          </p:cNvSpPr>
          <p:nvPr>
            <p:ph idx="1"/>
          </p:nvPr>
        </p:nvSpPr>
        <p:spPr>
          <a:xfrm>
            <a:off x="838200" y="1825625"/>
            <a:ext cx="10515600" cy="4635560"/>
          </a:xfrm>
        </p:spPr>
        <p:txBody>
          <a:bodyPr>
            <a:normAutofit fontScale="47500" lnSpcReduction="20000"/>
          </a:bodyPr>
          <a:lstStyle/>
          <a:p>
            <a:pPr algn="ctr"/>
            <a:endParaRPr lang="en-US" sz="4400" dirty="0" smtClean="0"/>
          </a:p>
          <a:p>
            <a:r>
              <a:rPr lang="ro-RO" sz="4400" b="1" dirty="0"/>
              <a:t>Revizuirea </a:t>
            </a:r>
            <a:r>
              <a:rPr lang="en-US" sz="4400" b="1" dirty="0"/>
              <a:t>C</a:t>
            </a:r>
            <a:r>
              <a:rPr lang="ro-RO" sz="4400" b="1" dirty="0" err="1"/>
              <a:t>adrului</a:t>
            </a:r>
            <a:r>
              <a:rPr lang="ro-RO" sz="4400" b="1" dirty="0"/>
              <a:t> </a:t>
            </a:r>
            <a:r>
              <a:rPr lang="en-US" sz="4400" b="1" dirty="0"/>
              <a:t>E</a:t>
            </a:r>
            <a:r>
              <a:rPr lang="ro-RO" sz="4400" b="1" dirty="0" err="1"/>
              <a:t>uropean</a:t>
            </a:r>
            <a:r>
              <a:rPr lang="ro-RO" sz="4400" b="1" dirty="0"/>
              <a:t> al </a:t>
            </a:r>
            <a:r>
              <a:rPr lang="en-US" sz="4400" b="1" dirty="0"/>
              <a:t>C</a:t>
            </a:r>
            <a:r>
              <a:rPr lang="ro-RO" sz="4400" b="1" dirty="0" err="1"/>
              <a:t>alificărilor</a:t>
            </a:r>
            <a:r>
              <a:rPr lang="ro-RO" sz="4400" b="1" dirty="0"/>
              <a:t> pentru învățarea pe tot parcursul vieții</a:t>
            </a:r>
            <a:endParaRPr lang="en-US" sz="4400" b="1" dirty="0"/>
          </a:p>
          <a:p>
            <a:r>
              <a:rPr lang="en-US" sz="4400" b="1" dirty="0"/>
              <a:t>RECOMANDAREA CONSILIULUI </a:t>
            </a:r>
            <a:r>
              <a:rPr lang="ro-RO" sz="4400" b="1" dirty="0"/>
              <a:t>European </a:t>
            </a:r>
            <a:r>
              <a:rPr lang="en-US" sz="4400" b="1" dirty="0"/>
              <a:t>din 22 </a:t>
            </a:r>
            <a:r>
              <a:rPr lang="en-US" sz="4400" b="1" dirty="0" err="1"/>
              <a:t>mai</a:t>
            </a:r>
            <a:r>
              <a:rPr lang="en-US" sz="4400" b="1" dirty="0"/>
              <a:t> 2017 </a:t>
            </a:r>
            <a:r>
              <a:rPr lang="en-US" sz="4400" dirty="0" err="1"/>
              <a:t>privind</a:t>
            </a:r>
            <a:r>
              <a:rPr lang="en-US" sz="4400" dirty="0"/>
              <a:t> </a:t>
            </a:r>
            <a:r>
              <a:rPr lang="en-US" sz="4400" dirty="0" err="1"/>
              <a:t>Cadrul</a:t>
            </a:r>
            <a:r>
              <a:rPr lang="en-US" sz="4400" dirty="0"/>
              <a:t> European al </a:t>
            </a:r>
            <a:r>
              <a:rPr lang="en-US" sz="4400" dirty="0" err="1"/>
              <a:t>Calificărilor</a:t>
            </a:r>
            <a:r>
              <a:rPr lang="en-US" sz="4400" dirty="0"/>
              <a:t> pentru </a:t>
            </a:r>
            <a:r>
              <a:rPr lang="en-US" sz="4400" dirty="0" err="1"/>
              <a:t>învățarea</a:t>
            </a:r>
            <a:r>
              <a:rPr lang="en-US" sz="4400" dirty="0"/>
              <a:t> </a:t>
            </a:r>
            <a:r>
              <a:rPr lang="en-US" sz="4400" dirty="0" err="1"/>
              <a:t>pe</a:t>
            </a:r>
            <a:r>
              <a:rPr lang="en-US" sz="4400" dirty="0"/>
              <a:t> tot </a:t>
            </a:r>
            <a:r>
              <a:rPr lang="en-US" sz="4400" dirty="0" err="1"/>
              <a:t>parcursul</a:t>
            </a:r>
            <a:r>
              <a:rPr lang="en-US" sz="4400" dirty="0"/>
              <a:t> </a:t>
            </a:r>
            <a:r>
              <a:rPr lang="en-US" sz="4400" dirty="0" err="1"/>
              <a:t>vieții</a:t>
            </a:r>
            <a:r>
              <a:rPr lang="en-US" sz="4400" dirty="0"/>
              <a:t> </a:t>
            </a:r>
            <a:r>
              <a:rPr lang="en-US" sz="4400" dirty="0" err="1"/>
              <a:t>și</a:t>
            </a:r>
            <a:r>
              <a:rPr lang="en-US" sz="4400" dirty="0"/>
              <a:t> de </a:t>
            </a:r>
            <a:r>
              <a:rPr lang="en-US" sz="4400" dirty="0" err="1"/>
              <a:t>abrogare</a:t>
            </a:r>
            <a:r>
              <a:rPr lang="en-US" sz="4400" dirty="0"/>
              <a:t> a </a:t>
            </a:r>
            <a:r>
              <a:rPr lang="en-US" sz="4400" dirty="0" err="1"/>
              <a:t>Recomandării</a:t>
            </a:r>
            <a:r>
              <a:rPr lang="en-US" sz="4400" dirty="0"/>
              <a:t> </a:t>
            </a:r>
            <a:r>
              <a:rPr lang="en-US" sz="4400" dirty="0" err="1"/>
              <a:t>Parlamentului</a:t>
            </a:r>
            <a:r>
              <a:rPr lang="en-US" sz="4400" dirty="0"/>
              <a:t> European </a:t>
            </a:r>
            <a:r>
              <a:rPr lang="en-US" sz="4400" dirty="0" err="1"/>
              <a:t>și</a:t>
            </a:r>
            <a:r>
              <a:rPr lang="en-US" sz="4400" dirty="0"/>
              <a:t> a </a:t>
            </a:r>
            <a:r>
              <a:rPr lang="en-US" sz="4400" dirty="0" err="1"/>
              <a:t>Consiliului</a:t>
            </a:r>
            <a:r>
              <a:rPr lang="en-US" sz="4400" dirty="0"/>
              <a:t> din 23 </a:t>
            </a:r>
            <a:r>
              <a:rPr lang="en-US" sz="4400" dirty="0" err="1"/>
              <a:t>aprilie</a:t>
            </a:r>
            <a:r>
              <a:rPr lang="en-US" sz="4400" dirty="0"/>
              <a:t> 2008 </a:t>
            </a:r>
            <a:r>
              <a:rPr lang="en-US" sz="4400" dirty="0" err="1"/>
              <a:t>privind</a:t>
            </a:r>
            <a:r>
              <a:rPr lang="en-US" sz="4400" dirty="0"/>
              <a:t> </a:t>
            </a:r>
            <a:r>
              <a:rPr lang="en-US" sz="4400" dirty="0" err="1"/>
              <a:t>stabilirea</a:t>
            </a:r>
            <a:r>
              <a:rPr lang="en-US" sz="4400" dirty="0"/>
              <a:t> </a:t>
            </a:r>
            <a:r>
              <a:rPr lang="en-US" sz="4400" dirty="0" err="1"/>
              <a:t>Cadrului</a:t>
            </a:r>
            <a:r>
              <a:rPr lang="en-US" sz="4400" dirty="0"/>
              <a:t> European al </a:t>
            </a:r>
            <a:r>
              <a:rPr lang="en-US" sz="4400" dirty="0" err="1"/>
              <a:t>Calificărilor</a:t>
            </a:r>
            <a:r>
              <a:rPr lang="en-US" sz="4400" dirty="0"/>
              <a:t> pentru </a:t>
            </a:r>
            <a:r>
              <a:rPr lang="en-US" sz="4400" dirty="0" err="1"/>
              <a:t>învățarea</a:t>
            </a:r>
            <a:r>
              <a:rPr lang="en-US" sz="4400" dirty="0"/>
              <a:t> de-a </a:t>
            </a:r>
            <a:r>
              <a:rPr lang="en-US" sz="4400" dirty="0" err="1"/>
              <a:t>lungul</a:t>
            </a:r>
            <a:r>
              <a:rPr lang="en-US" sz="4400" dirty="0"/>
              <a:t> </a:t>
            </a:r>
            <a:r>
              <a:rPr lang="en-US" sz="4400" dirty="0" err="1"/>
              <a:t>vieții</a:t>
            </a:r>
            <a:r>
              <a:rPr lang="en-US" sz="4400" dirty="0"/>
              <a:t> </a:t>
            </a:r>
          </a:p>
          <a:p>
            <a:r>
              <a:rPr lang="ro-RO" sz="4400" dirty="0">
                <a:cs typeface="Times New Roman" panose="02020603050405020304" pitchFamily="18" charset="0"/>
              </a:rPr>
              <a:t>RNCIS este parte integrantă din </a:t>
            </a:r>
            <a:r>
              <a:rPr lang="ro-RO" sz="4400" u="sng" dirty="0">
                <a:cs typeface="Times New Roman" panose="02020603050405020304" pitchFamily="18" charset="0"/>
              </a:rPr>
              <a:t>RNC</a:t>
            </a:r>
            <a:r>
              <a:rPr lang="ro-RO" sz="4400" dirty="0">
                <a:cs typeface="Times New Roman" panose="02020603050405020304" pitchFamily="18" charset="0"/>
              </a:rPr>
              <a:t> (Registrul Național al Calificărilor)</a:t>
            </a:r>
            <a:r>
              <a:rPr lang="en-US" sz="4400" dirty="0" smtClean="0">
                <a:cs typeface="Times New Roman" panose="02020603050405020304" pitchFamily="18" charset="0"/>
              </a:rPr>
              <a:t>;v. </a:t>
            </a:r>
            <a:r>
              <a:rPr lang="en-US" sz="4400" dirty="0" err="1" smtClean="0">
                <a:cs typeface="Times New Roman" panose="02020603050405020304" pitchFamily="18" charset="0"/>
              </a:rPr>
              <a:t>legea</a:t>
            </a:r>
            <a:r>
              <a:rPr lang="en-US" sz="4400" dirty="0" smtClean="0">
                <a:cs typeface="Times New Roman" panose="02020603050405020304" pitchFamily="18" charset="0"/>
              </a:rPr>
              <a:t> </a:t>
            </a:r>
            <a:r>
              <a:rPr lang="en-US" sz="4400" dirty="0" err="1" smtClean="0">
                <a:cs typeface="Times New Roman" panose="02020603050405020304" pitchFamily="18" charset="0"/>
              </a:rPr>
              <a:t>educatiei</a:t>
            </a:r>
            <a:r>
              <a:rPr lang="en-US" sz="4400" dirty="0" smtClean="0">
                <a:cs typeface="Times New Roman" panose="02020603050405020304" pitchFamily="18" charset="0"/>
              </a:rPr>
              <a:t> </a:t>
            </a:r>
            <a:endParaRPr lang="en-US" sz="4400" dirty="0">
              <a:cs typeface="Times New Roman" panose="02020603050405020304" pitchFamily="18" charset="0"/>
            </a:endParaRPr>
          </a:p>
          <a:p>
            <a:pPr algn="just"/>
            <a:r>
              <a:rPr lang="en-US" sz="4400" dirty="0">
                <a:cs typeface="Times New Roman" panose="02020603050405020304" pitchFamily="18" charset="0"/>
              </a:rPr>
              <a:t>RNCIS </a:t>
            </a:r>
            <a:r>
              <a:rPr lang="ro-RO" sz="4400" dirty="0">
                <a:cs typeface="Times New Roman" panose="02020603050405020304" pitchFamily="18" charset="0"/>
              </a:rPr>
              <a:t>asigură relația calificărilor cu piața muncii, prin corelarea calificărilor cu minim o ocupație, fie din COR, fie din ISCO-08. Această legătură dintre calificare și ocupație ajută, de asemenea, la procesul de </a:t>
            </a:r>
            <a:r>
              <a:rPr lang="en-US" sz="4400" u="sng" dirty="0">
                <a:cs typeface="Times New Roman" panose="02020603050405020304" pitchFamily="18" charset="0"/>
              </a:rPr>
              <a:t>C</a:t>
            </a:r>
            <a:r>
              <a:rPr lang="ro-RO" sz="4400" u="sng" dirty="0" err="1">
                <a:cs typeface="Times New Roman" panose="02020603050405020304" pitchFamily="18" charset="0"/>
              </a:rPr>
              <a:t>omparabilitate</a:t>
            </a:r>
            <a:r>
              <a:rPr lang="ro-RO" sz="4400" dirty="0">
                <a:cs typeface="Times New Roman" panose="02020603050405020304" pitchFamily="18" charset="0"/>
              </a:rPr>
              <a:t> la nivel </a:t>
            </a:r>
            <a:r>
              <a:rPr lang="en-US" sz="4400" dirty="0">
                <a:cs typeface="Times New Roman" panose="02020603050405020304" pitchFamily="18" charset="0"/>
              </a:rPr>
              <a:t>e</a:t>
            </a:r>
            <a:r>
              <a:rPr lang="ro-RO" sz="4400" dirty="0" err="1">
                <a:cs typeface="Times New Roman" panose="02020603050405020304" pitchFamily="18" charset="0"/>
              </a:rPr>
              <a:t>uropean</a:t>
            </a:r>
            <a:r>
              <a:rPr lang="en-US" sz="4400" dirty="0">
                <a:cs typeface="Times New Roman" panose="02020603050405020304" pitchFamily="18" charset="0"/>
              </a:rPr>
              <a:t>;</a:t>
            </a:r>
            <a:r>
              <a:rPr lang="ro-RO" sz="4400" dirty="0">
                <a:cs typeface="Times New Roman" panose="02020603050405020304" pitchFamily="18" charset="0"/>
              </a:rPr>
              <a:t> </a:t>
            </a:r>
            <a:r>
              <a:rPr lang="en-US" sz="4400" dirty="0" err="1" smtClean="0">
                <a:cs typeface="Times New Roman" panose="02020603050405020304" pitchFamily="18" charset="0"/>
              </a:rPr>
              <a:t>v.legea</a:t>
            </a:r>
            <a:r>
              <a:rPr lang="en-US" sz="4400" dirty="0" smtClean="0">
                <a:cs typeface="Times New Roman" panose="02020603050405020304" pitchFamily="18" charset="0"/>
              </a:rPr>
              <a:t> </a:t>
            </a:r>
            <a:r>
              <a:rPr lang="en-US" sz="4400" dirty="0" err="1" smtClean="0">
                <a:cs typeface="Times New Roman" panose="02020603050405020304" pitchFamily="18" charset="0"/>
              </a:rPr>
              <a:t>educatiei</a:t>
            </a:r>
            <a:r>
              <a:rPr lang="en-US" sz="4400" dirty="0" smtClean="0">
                <a:cs typeface="Times New Roman" panose="02020603050405020304" pitchFamily="18" charset="0"/>
              </a:rPr>
              <a:t> art.4 </a:t>
            </a:r>
            <a:r>
              <a:rPr lang="en-US" sz="4400" dirty="0" err="1" smtClean="0">
                <a:cs typeface="Times New Roman" panose="02020603050405020304" pitchFamily="18" charset="0"/>
              </a:rPr>
              <a:t>alin</a:t>
            </a:r>
            <a:r>
              <a:rPr lang="en-US" sz="4400" dirty="0" smtClean="0">
                <a:cs typeface="Times New Roman" panose="02020603050405020304" pitchFamily="18" charset="0"/>
              </a:rPr>
              <a:t> (c) </a:t>
            </a:r>
            <a:r>
              <a:rPr lang="en-US" sz="4400" dirty="0" err="1" smtClean="0">
                <a:cs typeface="Times New Roman" panose="02020603050405020304" pitchFamily="18" charset="0"/>
              </a:rPr>
              <a:t>si</a:t>
            </a:r>
            <a:r>
              <a:rPr lang="en-US" sz="4400" dirty="0" smtClean="0">
                <a:cs typeface="Times New Roman" panose="02020603050405020304" pitchFamily="18" charset="0"/>
              </a:rPr>
              <a:t> art 117alin (a),art 124 </a:t>
            </a:r>
            <a:r>
              <a:rPr lang="en-US" sz="4400" dirty="0" err="1" smtClean="0">
                <a:cs typeface="Times New Roman" panose="02020603050405020304" pitchFamily="18" charset="0"/>
              </a:rPr>
              <a:t>alin</a:t>
            </a:r>
            <a:r>
              <a:rPr lang="en-US" sz="4400" dirty="0" smtClean="0">
                <a:cs typeface="Times New Roman" panose="02020603050405020304" pitchFamily="18" charset="0"/>
              </a:rPr>
              <a:t> (d),art.137 .art.150 </a:t>
            </a:r>
            <a:r>
              <a:rPr lang="en-US" sz="4400" dirty="0" err="1" smtClean="0">
                <a:cs typeface="Times New Roman" panose="02020603050405020304" pitchFamily="18" charset="0"/>
              </a:rPr>
              <a:t>alin</a:t>
            </a:r>
            <a:r>
              <a:rPr lang="en-US" sz="4400" dirty="0" smtClean="0">
                <a:cs typeface="Times New Roman" panose="02020603050405020304" pitchFamily="18" charset="0"/>
              </a:rPr>
              <a:t>.(7),</a:t>
            </a:r>
            <a:endParaRPr lang="ro-RO" sz="4400" dirty="0">
              <a:cs typeface="Times New Roman" panose="02020603050405020304" pitchFamily="18" charset="0"/>
            </a:endParaRPr>
          </a:p>
          <a:p>
            <a:pPr algn="just"/>
            <a:r>
              <a:rPr lang="ro-RO" sz="4400" dirty="0">
                <a:cs typeface="Times New Roman" panose="02020603050405020304" pitchFamily="18" charset="0"/>
              </a:rPr>
              <a:t>RNCIS este un inst</a:t>
            </a:r>
            <a:r>
              <a:rPr lang="en-US" sz="4400" dirty="0">
                <a:cs typeface="Times New Roman" panose="02020603050405020304" pitchFamily="18" charset="0"/>
              </a:rPr>
              <a:t>r</a:t>
            </a:r>
            <a:r>
              <a:rPr lang="ro-RO" sz="4400" dirty="0" err="1">
                <a:cs typeface="Times New Roman" panose="02020603050405020304" pitchFamily="18" charset="0"/>
              </a:rPr>
              <a:t>ument</a:t>
            </a:r>
            <a:r>
              <a:rPr lang="ro-RO" sz="4400" dirty="0">
                <a:cs typeface="Times New Roman" panose="02020603050405020304" pitchFamily="18" charset="0"/>
              </a:rPr>
              <a:t> care </a:t>
            </a:r>
            <a:r>
              <a:rPr lang="en-US" sz="4400" dirty="0" err="1">
                <a:cs typeface="Times New Roman" panose="02020603050405020304" pitchFamily="18" charset="0"/>
              </a:rPr>
              <a:t>contribuie</a:t>
            </a:r>
            <a:r>
              <a:rPr lang="en-US" sz="4400" dirty="0">
                <a:cs typeface="Times New Roman" panose="02020603050405020304" pitchFamily="18" charset="0"/>
              </a:rPr>
              <a:t> la</a:t>
            </a:r>
            <a:r>
              <a:rPr lang="ro-RO" sz="4400" dirty="0">
                <a:cs typeface="Times New Roman" panose="02020603050405020304" pitchFamily="18" charset="0"/>
              </a:rPr>
              <a:t> îmbunătățirea </a:t>
            </a:r>
            <a:r>
              <a:rPr lang="en-US" sz="4400" u="sng" dirty="0">
                <a:cs typeface="Times New Roman" panose="02020603050405020304" pitchFamily="18" charset="0"/>
              </a:rPr>
              <a:t>M</a:t>
            </a:r>
            <a:r>
              <a:rPr lang="ro-RO" sz="4400" u="sng" dirty="0" err="1">
                <a:cs typeface="Times New Roman" panose="02020603050405020304" pitchFamily="18" charset="0"/>
              </a:rPr>
              <a:t>obilității</a:t>
            </a:r>
            <a:r>
              <a:rPr lang="ro-RO" sz="4400" dirty="0">
                <a:cs typeface="Times New Roman" panose="02020603050405020304" pitchFamily="18" charset="0"/>
              </a:rPr>
              <a:t> oamenilor pe piața muncii europene, prin prezentarea unui grad ridicat de </a:t>
            </a:r>
            <a:r>
              <a:rPr lang="en-US" sz="4400" u="sng" dirty="0">
                <a:cs typeface="Times New Roman" panose="02020603050405020304" pitchFamily="18" charset="0"/>
              </a:rPr>
              <a:t>T</a:t>
            </a:r>
            <a:r>
              <a:rPr lang="ro-RO" sz="4400" u="sng" dirty="0" err="1">
                <a:cs typeface="Times New Roman" panose="02020603050405020304" pitchFamily="18" charset="0"/>
              </a:rPr>
              <a:t>ransparență</a:t>
            </a:r>
            <a:r>
              <a:rPr lang="ro-RO" sz="4400" dirty="0">
                <a:cs typeface="Times New Roman" panose="02020603050405020304" pitchFamily="18" charset="0"/>
              </a:rPr>
              <a:t> al calificărilor din sistemul universitar din România.</a:t>
            </a:r>
            <a:endParaRPr lang="en-US" sz="4400" dirty="0">
              <a:cs typeface="Times New Roman" panose="02020603050405020304" pitchFamily="18" charset="0"/>
            </a:endParaRPr>
          </a:p>
          <a:p>
            <a:pPr algn="just"/>
            <a:r>
              <a:rPr lang="ro-RO" sz="4400" dirty="0">
                <a:cs typeface="Times New Roman" panose="02020603050405020304" pitchFamily="18" charset="0"/>
              </a:rPr>
              <a:t>RNCIS conține elemente necesare pentru efectuarea procedurii de comparare și </a:t>
            </a:r>
            <a:r>
              <a:rPr lang="en-US" sz="4400" u="sng" dirty="0">
                <a:cs typeface="Times New Roman" panose="02020603050405020304" pitchFamily="18" charset="0"/>
              </a:rPr>
              <a:t>R</a:t>
            </a:r>
            <a:r>
              <a:rPr lang="ro-RO" sz="4400" u="sng" dirty="0" err="1">
                <a:cs typeface="Times New Roman" panose="02020603050405020304" pitchFamily="18" charset="0"/>
              </a:rPr>
              <a:t>ecunoaștere</a:t>
            </a:r>
            <a:r>
              <a:rPr lang="ro-RO" sz="4400" dirty="0">
                <a:cs typeface="Times New Roman" panose="02020603050405020304" pitchFamily="18" charset="0"/>
              </a:rPr>
              <a:t> a calificărilor pe teritoriul uniunii europene,</a:t>
            </a:r>
            <a:endParaRPr lang="en-US" sz="4400" dirty="0">
              <a:cs typeface="Times New Roman" panose="02020603050405020304" pitchFamily="18" charset="0"/>
            </a:endParaRPr>
          </a:p>
          <a:p>
            <a:pPr algn="ctr"/>
            <a:endParaRPr lang="en-US" sz="4400" dirty="0"/>
          </a:p>
        </p:txBody>
      </p:sp>
    </p:spTree>
    <p:extLst>
      <p:ext uri="{BB962C8B-B14F-4D97-AF65-F5344CB8AC3E}">
        <p14:creationId xmlns:p14="http://schemas.microsoft.com/office/powerpoint/2010/main" val="4105805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29730"/>
            <a:ext cx="10515600" cy="5147233"/>
          </a:xfrm>
        </p:spPr>
        <p:txBody>
          <a:bodyPr>
            <a:normAutofit/>
          </a:bodyPr>
          <a:lstStyle/>
          <a:p>
            <a:r>
              <a:rPr lang="en-US" sz="1400" dirty="0"/>
              <a:t>ART. 4</a:t>
            </a:r>
          </a:p>
          <a:p>
            <a:r>
              <a:rPr lang="en-US" sz="1400" dirty="0" err="1"/>
              <a:t>Educaţia</a:t>
            </a:r>
            <a:r>
              <a:rPr lang="en-US" sz="1400" dirty="0"/>
              <a:t> </a:t>
            </a:r>
            <a:r>
              <a:rPr lang="en-US" sz="1400" dirty="0" err="1"/>
              <a:t>şi</a:t>
            </a:r>
            <a:r>
              <a:rPr lang="en-US" sz="1400" dirty="0"/>
              <a:t> </a:t>
            </a:r>
            <a:r>
              <a:rPr lang="en-US" sz="1400" dirty="0" err="1"/>
              <a:t>formarea</a:t>
            </a:r>
            <a:r>
              <a:rPr lang="en-US" sz="1400" dirty="0"/>
              <a:t> </a:t>
            </a:r>
            <a:r>
              <a:rPr lang="en-US" sz="1400" dirty="0" err="1"/>
              <a:t>profesională</a:t>
            </a:r>
            <a:r>
              <a:rPr lang="en-US" sz="1400" dirty="0"/>
              <a:t> a </a:t>
            </a:r>
            <a:r>
              <a:rPr lang="en-US" sz="1400" dirty="0" err="1"/>
              <a:t>copiilor</a:t>
            </a:r>
            <a:r>
              <a:rPr lang="en-US" sz="1400" dirty="0"/>
              <a:t>, a </a:t>
            </a:r>
            <a:r>
              <a:rPr lang="en-US" sz="1400" dirty="0" err="1"/>
              <a:t>tinerilor</a:t>
            </a:r>
            <a:r>
              <a:rPr lang="en-US" sz="1400" dirty="0"/>
              <a:t> </a:t>
            </a:r>
            <a:r>
              <a:rPr lang="en-US" sz="1400" dirty="0" err="1"/>
              <a:t>şi</a:t>
            </a:r>
            <a:r>
              <a:rPr lang="en-US" sz="1400" dirty="0"/>
              <a:t> a </a:t>
            </a:r>
            <a:r>
              <a:rPr lang="en-US" sz="1400" dirty="0" err="1"/>
              <a:t>adulţilor</a:t>
            </a:r>
            <a:r>
              <a:rPr lang="en-US" sz="1400" dirty="0"/>
              <a:t> au ca </a:t>
            </a:r>
            <a:r>
              <a:rPr lang="en-US" sz="1400" dirty="0" err="1"/>
              <a:t>finalitate</a:t>
            </a:r>
            <a:r>
              <a:rPr lang="en-US" sz="1400" dirty="0"/>
              <a:t> </a:t>
            </a:r>
            <a:r>
              <a:rPr lang="en-US" sz="1400" dirty="0" smtClean="0"/>
              <a:t>principal </a:t>
            </a:r>
            <a:r>
              <a:rPr lang="en-US" sz="1400" dirty="0" err="1" smtClean="0"/>
              <a:t>formarea</a:t>
            </a:r>
            <a:r>
              <a:rPr lang="en-US" sz="1400" dirty="0" smtClean="0"/>
              <a:t> </a:t>
            </a:r>
            <a:r>
              <a:rPr lang="en-US" sz="1400" dirty="0" err="1"/>
              <a:t>competenţelor</a:t>
            </a:r>
            <a:r>
              <a:rPr lang="en-US" sz="1400" dirty="0"/>
              <a:t>, </a:t>
            </a:r>
            <a:r>
              <a:rPr lang="en-US" sz="1400" dirty="0" err="1"/>
              <a:t>inţelese</a:t>
            </a:r>
            <a:r>
              <a:rPr lang="en-US" sz="1400" dirty="0"/>
              <a:t> ca </a:t>
            </a:r>
            <a:r>
              <a:rPr lang="en-US" sz="1400" dirty="0" err="1"/>
              <a:t>ansamblu</a:t>
            </a:r>
            <a:r>
              <a:rPr lang="en-US" sz="1400" dirty="0"/>
              <a:t> </a:t>
            </a:r>
            <a:r>
              <a:rPr lang="en-US" sz="1400" dirty="0" err="1"/>
              <a:t>multifuncţional</a:t>
            </a:r>
            <a:r>
              <a:rPr lang="en-US" sz="1400" dirty="0"/>
              <a:t> </a:t>
            </a:r>
            <a:r>
              <a:rPr lang="en-US" sz="1400" dirty="0" err="1"/>
              <a:t>şi</a:t>
            </a:r>
            <a:r>
              <a:rPr lang="en-US" sz="1400" dirty="0"/>
              <a:t> </a:t>
            </a:r>
            <a:r>
              <a:rPr lang="en-US" sz="1400" dirty="0" err="1"/>
              <a:t>transferabil</a:t>
            </a:r>
            <a:r>
              <a:rPr lang="en-US" sz="1400" dirty="0"/>
              <a:t> de </a:t>
            </a:r>
            <a:r>
              <a:rPr lang="en-US" sz="1400" dirty="0" err="1" smtClean="0"/>
              <a:t>cunoştinţe</a:t>
            </a:r>
            <a:r>
              <a:rPr lang="en-US" sz="1400" dirty="0" smtClean="0"/>
              <a:t>,</a:t>
            </a:r>
            <a:r>
              <a:rPr lang="it-IT" sz="1400" dirty="0" err="1" smtClean="0"/>
              <a:t>deprinderi</a:t>
            </a:r>
            <a:r>
              <a:rPr lang="it-IT" sz="1400" dirty="0" smtClean="0"/>
              <a:t>/</a:t>
            </a:r>
            <a:r>
              <a:rPr lang="it-IT" sz="1400" dirty="0" err="1" smtClean="0"/>
              <a:t>abilităţi</a:t>
            </a:r>
            <a:r>
              <a:rPr lang="it-IT" sz="1400" dirty="0" smtClean="0"/>
              <a:t> </a:t>
            </a:r>
            <a:r>
              <a:rPr lang="it-IT" sz="1400" dirty="0" err="1"/>
              <a:t>şi</a:t>
            </a:r>
            <a:r>
              <a:rPr lang="it-IT" sz="1400" dirty="0"/>
              <a:t> </a:t>
            </a:r>
            <a:r>
              <a:rPr lang="it-IT" sz="1400" dirty="0" err="1"/>
              <a:t>aptitudini</a:t>
            </a:r>
            <a:r>
              <a:rPr lang="it-IT" sz="1400" dirty="0"/>
              <a:t>, </a:t>
            </a:r>
            <a:r>
              <a:rPr lang="it-IT" sz="1400" dirty="0" err="1"/>
              <a:t>necesare</a:t>
            </a:r>
            <a:r>
              <a:rPr lang="it-IT" sz="1400" dirty="0"/>
              <a:t> </a:t>
            </a:r>
            <a:r>
              <a:rPr lang="it-IT" sz="1400" dirty="0" err="1"/>
              <a:t>pentru</a:t>
            </a:r>
            <a:r>
              <a:rPr lang="it-IT" sz="1400" dirty="0"/>
              <a:t>:</a:t>
            </a:r>
          </a:p>
          <a:p>
            <a:r>
              <a:rPr lang="it-IT" sz="1400" dirty="0"/>
              <a:t>a) </a:t>
            </a:r>
            <a:r>
              <a:rPr lang="it-IT" sz="1400" dirty="0" err="1"/>
              <a:t>implinirea</a:t>
            </a:r>
            <a:r>
              <a:rPr lang="it-IT" sz="1400" dirty="0"/>
              <a:t> </a:t>
            </a:r>
            <a:r>
              <a:rPr lang="it-IT" sz="1400" dirty="0" err="1"/>
              <a:t>şi</a:t>
            </a:r>
            <a:r>
              <a:rPr lang="it-IT" sz="1400" dirty="0"/>
              <a:t> </a:t>
            </a:r>
            <a:r>
              <a:rPr lang="it-IT" sz="1400" dirty="0" err="1"/>
              <a:t>dezvoltarea</a:t>
            </a:r>
            <a:r>
              <a:rPr lang="it-IT" sz="1400" dirty="0"/>
              <a:t> </a:t>
            </a:r>
            <a:r>
              <a:rPr lang="it-IT" sz="1400" dirty="0" err="1"/>
              <a:t>personală</a:t>
            </a:r>
            <a:r>
              <a:rPr lang="it-IT" sz="1400" dirty="0"/>
              <a:t>, </a:t>
            </a:r>
            <a:r>
              <a:rPr lang="it-IT" sz="1400" dirty="0" err="1"/>
              <a:t>prin</a:t>
            </a:r>
            <a:r>
              <a:rPr lang="it-IT" sz="1400" dirty="0"/>
              <a:t> </a:t>
            </a:r>
            <a:r>
              <a:rPr lang="it-IT" sz="1400" dirty="0" err="1"/>
              <a:t>realizarea</a:t>
            </a:r>
            <a:r>
              <a:rPr lang="it-IT" sz="1400" dirty="0"/>
              <a:t> </a:t>
            </a:r>
            <a:r>
              <a:rPr lang="it-IT" sz="1400" dirty="0" err="1"/>
              <a:t>propriilor</a:t>
            </a:r>
            <a:r>
              <a:rPr lang="it-IT" sz="1400" dirty="0"/>
              <a:t> </a:t>
            </a:r>
            <a:r>
              <a:rPr lang="it-IT" sz="1400" dirty="0" err="1"/>
              <a:t>obiective</a:t>
            </a:r>
            <a:r>
              <a:rPr lang="it-IT" sz="1400" dirty="0"/>
              <a:t> in </a:t>
            </a:r>
            <a:r>
              <a:rPr lang="it-IT" sz="1400" dirty="0" err="1"/>
              <a:t>viaţă</a:t>
            </a:r>
            <a:r>
              <a:rPr lang="it-IT" sz="1400" dirty="0"/>
              <a:t>, </a:t>
            </a:r>
            <a:r>
              <a:rPr lang="it-IT" sz="1400" dirty="0" err="1" smtClean="0"/>
              <a:t>conform</a:t>
            </a:r>
            <a:r>
              <a:rPr lang="it-IT" sz="1400" dirty="0"/>
              <a:t> </a:t>
            </a:r>
            <a:r>
              <a:rPr lang="en-US" sz="1400" dirty="0" err="1" smtClean="0"/>
              <a:t>intereselor</a:t>
            </a:r>
            <a:r>
              <a:rPr lang="en-US" sz="1400" dirty="0" smtClean="0"/>
              <a:t> </a:t>
            </a:r>
            <a:r>
              <a:rPr lang="en-US" sz="1400" dirty="0" err="1"/>
              <a:t>şi</a:t>
            </a:r>
            <a:r>
              <a:rPr lang="en-US" sz="1400" dirty="0"/>
              <a:t> </a:t>
            </a:r>
            <a:r>
              <a:rPr lang="en-US" sz="1400" dirty="0" err="1"/>
              <a:t>aspiraţiilor</a:t>
            </a:r>
            <a:r>
              <a:rPr lang="en-US" sz="1400" dirty="0"/>
              <a:t> </a:t>
            </a:r>
            <a:r>
              <a:rPr lang="en-US" sz="1400" dirty="0" err="1"/>
              <a:t>fiecăruia</a:t>
            </a:r>
            <a:r>
              <a:rPr lang="en-US" sz="1400" dirty="0"/>
              <a:t> </a:t>
            </a:r>
            <a:r>
              <a:rPr lang="en-US" sz="1400" dirty="0" err="1"/>
              <a:t>şi</a:t>
            </a:r>
            <a:r>
              <a:rPr lang="en-US" sz="1400" dirty="0"/>
              <a:t> </a:t>
            </a:r>
            <a:r>
              <a:rPr lang="en-US" sz="1400" dirty="0" err="1"/>
              <a:t>dorinţei</a:t>
            </a:r>
            <a:r>
              <a:rPr lang="en-US" sz="1400" dirty="0"/>
              <a:t> de a </a:t>
            </a:r>
            <a:r>
              <a:rPr lang="en-US" sz="1400" dirty="0" err="1"/>
              <a:t>invăţa</a:t>
            </a:r>
            <a:r>
              <a:rPr lang="en-US" sz="1400" dirty="0"/>
              <a:t> </a:t>
            </a:r>
            <a:r>
              <a:rPr lang="en-US" sz="1400" dirty="0" err="1"/>
              <a:t>pe</a:t>
            </a:r>
            <a:r>
              <a:rPr lang="en-US" sz="1400" dirty="0"/>
              <a:t> tot </a:t>
            </a:r>
            <a:r>
              <a:rPr lang="en-US" sz="1400" dirty="0" err="1"/>
              <a:t>parcursul</a:t>
            </a:r>
            <a:r>
              <a:rPr lang="en-US" sz="1400" dirty="0"/>
              <a:t> </a:t>
            </a:r>
            <a:r>
              <a:rPr lang="en-US" sz="1400" dirty="0" err="1"/>
              <a:t>vieţii</a:t>
            </a:r>
            <a:r>
              <a:rPr lang="en-US" sz="1400" dirty="0"/>
              <a:t>;</a:t>
            </a:r>
          </a:p>
          <a:p>
            <a:r>
              <a:rPr lang="it-IT" sz="1400" dirty="0"/>
              <a:t>b) </a:t>
            </a:r>
            <a:r>
              <a:rPr lang="it-IT" sz="1400" dirty="0" err="1"/>
              <a:t>integrarea</a:t>
            </a:r>
            <a:r>
              <a:rPr lang="it-IT" sz="1400" dirty="0"/>
              <a:t> </a:t>
            </a:r>
            <a:r>
              <a:rPr lang="it-IT" sz="1400" dirty="0" err="1"/>
              <a:t>socială</a:t>
            </a:r>
            <a:r>
              <a:rPr lang="it-IT" sz="1400" dirty="0"/>
              <a:t> </a:t>
            </a:r>
            <a:r>
              <a:rPr lang="it-IT" sz="1400" dirty="0" err="1"/>
              <a:t>şi</a:t>
            </a:r>
            <a:r>
              <a:rPr lang="it-IT" sz="1400" dirty="0"/>
              <a:t> </a:t>
            </a:r>
            <a:r>
              <a:rPr lang="it-IT" sz="1400" dirty="0" err="1"/>
              <a:t>participarea</a:t>
            </a:r>
            <a:r>
              <a:rPr lang="it-IT" sz="1400" dirty="0"/>
              <a:t> </a:t>
            </a:r>
            <a:r>
              <a:rPr lang="it-IT" sz="1400" dirty="0" err="1"/>
              <a:t>cetăţenească</a:t>
            </a:r>
            <a:r>
              <a:rPr lang="it-IT" sz="1400" dirty="0"/>
              <a:t> </a:t>
            </a:r>
            <a:r>
              <a:rPr lang="it-IT" sz="1400" dirty="0" err="1"/>
              <a:t>activă</a:t>
            </a:r>
            <a:r>
              <a:rPr lang="it-IT" sz="1400" dirty="0"/>
              <a:t> in </a:t>
            </a:r>
            <a:r>
              <a:rPr lang="it-IT" sz="1400" dirty="0" err="1"/>
              <a:t>societate</a:t>
            </a:r>
            <a:r>
              <a:rPr lang="it-IT" sz="1400" dirty="0"/>
              <a:t>;</a:t>
            </a:r>
          </a:p>
          <a:p>
            <a:r>
              <a:rPr lang="it-IT" sz="1400" dirty="0"/>
              <a:t>c) </a:t>
            </a:r>
            <a:r>
              <a:rPr lang="it-IT" sz="1400" dirty="0" err="1" smtClean="0"/>
              <a:t>ocuparea</a:t>
            </a:r>
            <a:r>
              <a:rPr lang="it-IT" sz="1400" dirty="0" smtClean="0"/>
              <a:t> </a:t>
            </a:r>
            <a:r>
              <a:rPr lang="it-IT" sz="1400" dirty="0" err="1"/>
              <a:t>unui</a:t>
            </a:r>
            <a:r>
              <a:rPr lang="it-IT" sz="1400" dirty="0"/>
              <a:t> </a:t>
            </a:r>
            <a:r>
              <a:rPr lang="it-IT" sz="1400" dirty="0" err="1"/>
              <a:t>loc</a:t>
            </a:r>
            <a:r>
              <a:rPr lang="it-IT" sz="1400" dirty="0"/>
              <a:t> de </a:t>
            </a:r>
            <a:r>
              <a:rPr lang="it-IT" sz="1400" dirty="0" err="1"/>
              <a:t>muncă</a:t>
            </a:r>
            <a:r>
              <a:rPr lang="it-IT" sz="1400" dirty="0"/>
              <a:t> </a:t>
            </a:r>
            <a:r>
              <a:rPr lang="it-IT" sz="1400" dirty="0" err="1"/>
              <a:t>şi</a:t>
            </a:r>
            <a:r>
              <a:rPr lang="it-IT" sz="1400" dirty="0"/>
              <a:t> </a:t>
            </a:r>
            <a:r>
              <a:rPr lang="it-IT" sz="1400" dirty="0" err="1"/>
              <a:t>participarea</a:t>
            </a:r>
            <a:r>
              <a:rPr lang="it-IT" sz="1400" dirty="0"/>
              <a:t> la </a:t>
            </a:r>
            <a:r>
              <a:rPr lang="it-IT" sz="1400" dirty="0" err="1"/>
              <a:t>funcţionarea</a:t>
            </a:r>
            <a:r>
              <a:rPr lang="it-IT" sz="1400" dirty="0"/>
              <a:t> </a:t>
            </a:r>
            <a:r>
              <a:rPr lang="it-IT" sz="1400" dirty="0" err="1"/>
              <a:t>şi</a:t>
            </a:r>
            <a:r>
              <a:rPr lang="it-IT" sz="1400" dirty="0"/>
              <a:t> </a:t>
            </a:r>
            <a:r>
              <a:rPr lang="it-IT" sz="1400" dirty="0" err="1"/>
              <a:t>dezvoltarea</a:t>
            </a:r>
            <a:r>
              <a:rPr lang="it-IT" sz="1400" dirty="0"/>
              <a:t> </a:t>
            </a:r>
            <a:r>
              <a:rPr lang="it-IT" sz="1400" dirty="0" err="1"/>
              <a:t>unei</a:t>
            </a:r>
            <a:r>
              <a:rPr lang="it-IT" sz="1400" dirty="0"/>
              <a:t> </a:t>
            </a:r>
            <a:r>
              <a:rPr lang="it-IT" sz="1400" dirty="0" err="1"/>
              <a:t>economii</a:t>
            </a:r>
            <a:r>
              <a:rPr lang="it-IT" sz="1400" dirty="0"/>
              <a:t> durabile</a:t>
            </a:r>
            <a:r>
              <a:rPr lang="it-IT" sz="1400" dirty="0" smtClean="0"/>
              <a:t>;</a:t>
            </a:r>
          </a:p>
          <a:p>
            <a:r>
              <a:rPr lang="en-US" sz="1500" dirty="0"/>
              <a:t>ART. 117</a:t>
            </a:r>
          </a:p>
          <a:p>
            <a:r>
              <a:rPr lang="en-US" sz="1500" dirty="0" err="1"/>
              <a:t>Misiunea</a:t>
            </a:r>
            <a:r>
              <a:rPr lang="en-US" sz="1500" dirty="0"/>
              <a:t> </a:t>
            </a:r>
            <a:r>
              <a:rPr lang="en-US" sz="1500" dirty="0" err="1"/>
              <a:t>invăţămantului</a:t>
            </a:r>
            <a:r>
              <a:rPr lang="en-US" sz="1500" dirty="0"/>
              <a:t> superior </a:t>
            </a:r>
            <a:r>
              <a:rPr lang="en-US" sz="1500" dirty="0" err="1"/>
              <a:t>este</a:t>
            </a:r>
            <a:r>
              <a:rPr lang="en-US" sz="1500" dirty="0"/>
              <a:t> de a genera </a:t>
            </a:r>
            <a:r>
              <a:rPr lang="en-US" sz="1500" dirty="0" err="1"/>
              <a:t>şi</a:t>
            </a:r>
            <a:r>
              <a:rPr lang="en-US" sz="1500" dirty="0"/>
              <a:t> de a </a:t>
            </a:r>
            <a:r>
              <a:rPr lang="en-US" sz="1500" dirty="0" err="1"/>
              <a:t>transfera</a:t>
            </a:r>
            <a:r>
              <a:rPr lang="en-US" sz="1500" dirty="0"/>
              <a:t> </a:t>
            </a:r>
            <a:r>
              <a:rPr lang="en-US" sz="1500" dirty="0" err="1"/>
              <a:t>cunoaştere</a:t>
            </a:r>
            <a:r>
              <a:rPr lang="en-US" sz="1500" dirty="0"/>
              <a:t> </a:t>
            </a:r>
            <a:r>
              <a:rPr lang="en-US" sz="1500" dirty="0" err="1"/>
              <a:t>către</a:t>
            </a:r>
            <a:r>
              <a:rPr lang="en-US" sz="1500" dirty="0"/>
              <a:t> </a:t>
            </a:r>
            <a:r>
              <a:rPr lang="en-US" sz="1500" dirty="0" err="1"/>
              <a:t>societate</a:t>
            </a:r>
            <a:r>
              <a:rPr lang="en-US" sz="1500" dirty="0"/>
              <a:t> </a:t>
            </a:r>
            <a:r>
              <a:rPr lang="en-US" sz="1500" dirty="0" err="1"/>
              <a:t>prin</a:t>
            </a:r>
            <a:r>
              <a:rPr lang="en-US" sz="1500" dirty="0"/>
              <a:t>:</a:t>
            </a:r>
          </a:p>
          <a:p>
            <a:r>
              <a:rPr lang="it-IT" sz="1500" dirty="0"/>
              <a:t>a) formare </a:t>
            </a:r>
            <a:r>
              <a:rPr lang="it-IT" sz="1500" dirty="0" err="1"/>
              <a:t>iniţială</a:t>
            </a:r>
            <a:r>
              <a:rPr lang="it-IT" sz="1500" dirty="0"/>
              <a:t> </a:t>
            </a:r>
            <a:r>
              <a:rPr lang="it-IT" sz="1500" dirty="0" err="1"/>
              <a:t>şi</a:t>
            </a:r>
            <a:r>
              <a:rPr lang="it-IT" sz="1500" dirty="0"/>
              <a:t> </a:t>
            </a:r>
            <a:r>
              <a:rPr lang="it-IT" sz="1500" dirty="0" err="1"/>
              <a:t>continuă</a:t>
            </a:r>
            <a:r>
              <a:rPr lang="it-IT" sz="1500" dirty="0"/>
              <a:t> la </a:t>
            </a:r>
            <a:r>
              <a:rPr lang="it-IT" sz="1500" dirty="0" err="1"/>
              <a:t>nivel</a:t>
            </a:r>
            <a:r>
              <a:rPr lang="it-IT" sz="1500" dirty="0"/>
              <a:t> </a:t>
            </a:r>
            <a:r>
              <a:rPr lang="it-IT" sz="1500" dirty="0" err="1"/>
              <a:t>universitar</a:t>
            </a:r>
            <a:r>
              <a:rPr lang="it-IT" sz="1500" dirty="0"/>
              <a:t>, in </a:t>
            </a:r>
            <a:r>
              <a:rPr lang="it-IT" sz="1500" dirty="0" err="1"/>
              <a:t>scopul</a:t>
            </a:r>
            <a:r>
              <a:rPr lang="it-IT" sz="1500" dirty="0"/>
              <a:t> </a:t>
            </a:r>
            <a:r>
              <a:rPr lang="it-IT" sz="1500" dirty="0" err="1"/>
              <a:t>dezvoltării</a:t>
            </a:r>
            <a:r>
              <a:rPr lang="it-IT" sz="1500" dirty="0"/>
              <a:t> personale, al </a:t>
            </a:r>
            <a:r>
              <a:rPr lang="it-IT" sz="1500" dirty="0" err="1"/>
              <a:t>inserţiei</a:t>
            </a:r>
            <a:endParaRPr lang="it-IT" sz="1500" dirty="0"/>
          </a:p>
          <a:p>
            <a:r>
              <a:rPr lang="en-US" sz="1500" dirty="0" err="1"/>
              <a:t>profesionale</a:t>
            </a:r>
            <a:r>
              <a:rPr lang="en-US" sz="1500" dirty="0"/>
              <a:t> a </a:t>
            </a:r>
            <a:r>
              <a:rPr lang="en-US" sz="1500" dirty="0" err="1"/>
              <a:t>individului</a:t>
            </a:r>
            <a:r>
              <a:rPr lang="en-US" sz="1500" dirty="0"/>
              <a:t> </a:t>
            </a:r>
            <a:r>
              <a:rPr lang="en-US" sz="1500" dirty="0" err="1"/>
              <a:t>şi</a:t>
            </a:r>
            <a:r>
              <a:rPr lang="en-US" sz="1500" dirty="0"/>
              <a:t> a </a:t>
            </a:r>
            <a:r>
              <a:rPr lang="en-US" sz="1500" dirty="0" err="1"/>
              <a:t>satisfacerii</a:t>
            </a:r>
            <a:r>
              <a:rPr lang="en-US" sz="1500" dirty="0"/>
              <a:t> </a:t>
            </a:r>
            <a:r>
              <a:rPr lang="en-US" sz="1500" dirty="0" err="1"/>
              <a:t>nevoii</a:t>
            </a:r>
            <a:r>
              <a:rPr lang="en-US" sz="1500" dirty="0"/>
              <a:t> de </a:t>
            </a:r>
            <a:r>
              <a:rPr lang="en-US" sz="1500" dirty="0" err="1"/>
              <a:t>competenţă</a:t>
            </a:r>
            <a:r>
              <a:rPr lang="en-US" sz="1500" dirty="0"/>
              <a:t> a </a:t>
            </a:r>
            <a:r>
              <a:rPr lang="en-US" sz="1500" dirty="0" err="1"/>
              <a:t>mediului</a:t>
            </a:r>
            <a:r>
              <a:rPr lang="en-US" sz="1500" dirty="0"/>
              <a:t> socio-economic</a:t>
            </a:r>
            <a:r>
              <a:rPr lang="en-US" sz="1500" dirty="0" smtClean="0"/>
              <a:t>;</a:t>
            </a:r>
          </a:p>
          <a:p>
            <a:r>
              <a:rPr lang="en-US" sz="1400" dirty="0"/>
              <a:t>ART. 124</a:t>
            </a:r>
          </a:p>
          <a:p>
            <a:r>
              <a:rPr lang="en-US" sz="1400" dirty="0"/>
              <a:t>(1) </a:t>
            </a:r>
            <a:r>
              <a:rPr lang="en-US" sz="1400" dirty="0" err="1"/>
              <a:t>Răspunderea</a:t>
            </a:r>
            <a:r>
              <a:rPr lang="en-US" sz="1400" dirty="0"/>
              <a:t> </a:t>
            </a:r>
            <a:r>
              <a:rPr lang="en-US" sz="1400" dirty="0" err="1"/>
              <a:t>publică</a:t>
            </a:r>
            <a:r>
              <a:rPr lang="en-US" sz="1400" dirty="0"/>
              <a:t> </a:t>
            </a:r>
            <a:r>
              <a:rPr lang="en-US" sz="1400" dirty="0" err="1"/>
              <a:t>obligă</a:t>
            </a:r>
            <a:r>
              <a:rPr lang="en-US" sz="1400" dirty="0"/>
              <a:t> </a:t>
            </a:r>
            <a:r>
              <a:rPr lang="en-US" sz="1400" dirty="0" err="1"/>
              <a:t>orice</a:t>
            </a:r>
            <a:r>
              <a:rPr lang="en-US" sz="1400" dirty="0"/>
              <a:t> </a:t>
            </a:r>
            <a:r>
              <a:rPr lang="en-US" sz="1400" dirty="0" err="1"/>
              <a:t>instituţie</a:t>
            </a:r>
            <a:r>
              <a:rPr lang="en-US" sz="1400" dirty="0"/>
              <a:t> de </a:t>
            </a:r>
            <a:r>
              <a:rPr lang="en-US" sz="1400" dirty="0" err="1"/>
              <a:t>invăţămant</a:t>
            </a:r>
            <a:r>
              <a:rPr lang="en-US" sz="1400" dirty="0"/>
              <a:t> superior, de stat </a:t>
            </a:r>
            <a:r>
              <a:rPr lang="en-US" sz="1400" dirty="0" err="1"/>
              <a:t>sau</a:t>
            </a:r>
            <a:r>
              <a:rPr lang="en-US" sz="1400" dirty="0"/>
              <a:t> </a:t>
            </a:r>
            <a:r>
              <a:rPr lang="en-US" sz="1400" dirty="0" err="1"/>
              <a:t>particulară</a:t>
            </a:r>
            <a:r>
              <a:rPr lang="en-US" sz="1400" dirty="0"/>
              <a:t>:</a:t>
            </a:r>
          </a:p>
          <a:p>
            <a:r>
              <a:rPr lang="it-IT" sz="1400" dirty="0"/>
              <a:t>a) </a:t>
            </a:r>
            <a:r>
              <a:rPr lang="it-IT" sz="1400" dirty="0" err="1"/>
              <a:t>să</a:t>
            </a:r>
            <a:r>
              <a:rPr lang="it-IT" sz="1400" dirty="0"/>
              <a:t> </a:t>
            </a:r>
            <a:r>
              <a:rPr lang="it-IT" sz="1400" dirty="0" err="1"/>
              <a:t>respecte</a:t>
            </a:r>
            <a:r>
              <a:rPr lang="it-IT" sz="1400" dirty="0"/>
              <a:t> </a:t>
            </a:r>
            <a:r>
              <a:rPr lang="it-IT" sz="1400" dirty="0" err="1"/>
              <a:t>legislaţia</a:t>
            </a:r>
            <a:r>
              <a:rPr lang="it-IT" sz="1400" dirty="0"/>
              <a:t> in </a:t>
            </a:r>
            <a:r>
              <a:rPr lang="it-IT" sz="1400" dirty="0" err="1"/>
              <a:t>vigoare</a:t>
            </a:r>
            <a:r>
              <a:rPr lang="it-IT" sz="1400" dirty="0"/>
              <a:t>, carta proprie </a:t>
            </a:r>
            <a:r>
              <a:rPr lang="it-IT" sz="1400" dirty="0" err="1"/>
              <a:t>şi</a:t>
            </a:r>
            <a:r>
              <a:rPr lang="it-IT" sz="1400" dirty="0"/>
              <a:t> </a:t>
            </a:r>
            <a:r>
              <a:rPr lang="it-IT" sz="1400" dirty="0" err="1"/>
              <a:t>politicile</a:t>
            </a:r>
            <a:r>
              <a:rPr lang="it-IT" sz="1400" dirty="0"/>
              <a:t> </a:t>
            </a:r>
            <a:r>
              <a:rPr lang="it-IT" sz="1400" dirty="0" err="1"/>
              <a:t>naţionale</a:t>
            </a:r>
            <a:r>
              <a:rPr lang="it-IT" sz="1400" dirty="0"/>
              <a:t> </a:t>
            </a:r>
            <a:r>
              <a:rPr lang="it-IT" sz="1400" dirty="0" err="1"/>
              <a:t>şi</a:t>
            </a:r>
            <a:r>
              <a:rPr lang="it-IT" sz="1400" dirty="0"/>
              <a:t> </a:t>
            </a:r>
            <a:r>
              <a:rPr lang="it-IT" sz="1400" dirty="0" err="1"/>
              <a:t>europene</a:t>
            </a:r>
            <a:r>
              <a:rPr lang="it-IT" sz="1400" dirty="0"/>
              <a:t> in </a:t>
            </a:r>
            <a:r>
              <a:rPr lang="it-IT" sz="1400" dirty="0" err="1"/>
              <a:t>domeniul</a:t>
            </a:r>
            <a:r>
              <a:rPr lang="it-IT" sz="1400" dirty="0"/>
              <a:t> </a:t>
            </a:r>
            <a:r>
              <a:rPr lang="en-US" sz="1400" dirty="0" err="1"/>
              <a:t>invăţămantului</a:t>
            </a:r>
            <a:r>
              <a:rPr lang="en-US" sz="1400" dirty="0"/>
              <a:t> superior;</a:t>
            </a:r>
          </a:p>
          <a:p>
            <a:r>
              <a:rPr lang="en-US" sz="1400" dirty="0"/>
              <a:t>b) </a:t>
            </a:r>
            <a:r>
              <a:rPr lang="en-US" sz="1400" dirty="0" err="1"/>
              <a:t>să</a:t>
            </a:r>
            <a:r>
              <a:rPr lang="en-US" sz="1400" dirty="0"/>
              <a:t> </a:t>
            </a:r>
            <a:r>
              <a:rPr lang="en-US" sz="1400" dirty="0" err="1"/>
              <a:t>aplice</a:t>
            </a:r>
            <a:r>
              <a:rPr lang="en-US" sz="1400" dirty="0"/>
              <a:t> </a:t>
            </a:r>
            <a:r>
              <a:rPr lang="en-US" sz="1400" dirty="0" err="1"/>
              <a:t>şi</a:t>
            </a:r>
            <a:r>
              <a:rPr lang="en-US" sz="1400" dirty="0"/>
              <a:t> </a:t>
            </a:r>
            <a:r>
              <a:rPr lang="en-US" sz="1400" dirty="0" err="1"/>
              <a:t>să</a:t>
            </a:r>
            <a:r>
              <a:rPr lang="en-US" sz="1400" dirty="0"/>
              <a:t> se </a:t>
            </a:r>
            <a:r>
              <a:rPr lang="en-US" sz="1400" dirty="0" err="1"/>
              <a:t>supună</a:t>
            </a:r>
            <a:r>
              <a:rPr lang="en-US" sz="1400" dirty="0"/>
              <a:t> </a:t>
            </a:r>
            <a:r>
              <a:rPr lang="en-US" sz="1400" dirty="0" err="1"/>
              <a:t>reglementărilor</a:t>
            </a:r>
            <a:r>
              <a:rPr lang="en-US" sz="1400" dirty="0"/>
              <a:t> in </a:t>
            </a:r>
            <a:r>
              <a:rPr lang="en-US" sz="1400" dirty="0" err="1"/>
              <a:t>vigoare</a:t>
            </a:r>
            <a:r>
              <a:rPr lang="en-US" sz="1400" dirty="0"/>
              <a:t> </a:t>
            </a:r>
            <a:r>
              <a:rPr lang="en-US" sz="1400" dirty="0" err="1"/>
              <a:t>referitoare</a:t>
            </a:r>
            <a:r>
              <a:rPr lang="en-US" sz="1400" dirty="0"/>
              <a:t> la </a:t>
            </a:r>
            <a:r>
              <a:rPr lang="en-US" sz="1400" dirty="0" err="1"/>
              <a:t>asigurarea</a:t>
            </a:r>
            <a:r>
              <a:rPr lang="en-US" sz="1400" dirty="0"/>
              <a:t> </a:t>
            </a:r>
            <a:r>
              <a:rPr lang="en-US" sz="1400" dirty="0" err="1"/>
              <a:t>şi</a:t>
            </a:r>
            <a:r>
              <a:rPr lang="en-US" sz="1400" dirty="0"/>
              <a:t> </a:t>
            </a:r>
            <a:r>
              <a:rPr lang="en-US" sz="1400" dirty="0" err="1"/>
              <a:t>evaluarea</a:t>
            </a:r>
            <a:r>
              <a:rPr lang="en-US" sz="1400" dirty="0"/>
              <a:t> </a:t>
            </a:r>
            <a:r>
              <a:rPr lang="en-US" sz="1400" dirty="0" err="1"/>
              <a:t>calităţii</a:t>
            </a:r>
            <a:r>
              <a:rPr lang="en-US" sz="1400" dirty="0"/>
              <a:t> in </a:t>
            </a:r>
            <a:r>
              <a:rPr lang="en-US" sz="1400" dirty="0" err="1"/>
              <a:t>invăţămantul</a:t>
            </a:r>
            <a:r>
              <a:rPr lang="en-US" sz="1400" dirty="0"/>
              <a:t> superior;</a:t>
            </a:r>
          </a:p>
          <a:p>
            <a:r>
              <a:rPr lang="en-US" sz="1400" dirty="0"/>
              <a:t>d) </a:t>
            </a:r>
            <a:r>
              <a:rPr lang="en-US" sz="1400" dirty="0" err="1"/>
              <a:t>să</a:t>
            </a:r>
            <a:r>
              <a:rPr lang="en-US" sz="1400" dirty="0"/>
              <a:t> </a:t>
            </a:r>
            <a:r>
              <a:rPr lang="en-US" sz="1400" dirty="0" err="1"/>
              <a:t>asigure</a:t>
            </a:r>
            <a:r>
              <a:rPr lang="en-US" sz="1400" dirty="0"/>
              <a:t> </a:t>
            </a:r>
            <a:r>
              <a:rPr lang="en-US" sz="1400" dirty="0" err="1"/>
              <a:t>eficienţa</a:t>
            </a:r>
            <a:r>
              <a:rPr lang="en-US" sz="1400" dirty="0"/>
              <a:t> </a:t>
            </a:r>
            <a:r>
              <a:rPr lang="en-US" sz="1400" dirty="0" err="1"/>
              <a:t>managerială</a:t>
            </a:r>
            <a:r>
              <a:rPr lang="en-US" sz="1400" dirty="0"/>
              <a:t> </a:t>
            </a:r>
            <a:r>
              <a:rPr lang="en-US" sz="1400" dirty="0" err="1"/>
              <a:t>şi</a:t>
            </a:r>
            <a:r>
              <a:rPr lang="en-US" sz="1400" dirty="0"/>
              <a:t> </a:t>
            </a:r>
            <a:r>
              <a:rPr lang="en-US" sz="1400" dirty="0" err="1"/>
              <a:t>eficienţa</a:t>
            </a:r>
            <a:r>
              <a:rPr lang="en-US" sz="1400" dirty="0"/>
              <a:t> </a:t>
            </a:r>
            <a:r>
              <a:rPr lang="en-US" sz="1400" dirty="0" err="1"/>
              <a:t>utilizării</a:t>
            </a:r>
            <a:r>
              <a:rPr lang="en-US" sz="1400" dirty="0"/>
              <a:t> </a:t>
            </a:r>
            <a:r>
              <a:rPr lang="en-US" sz="1400" dirty="0" err="1"/>
              <a:t>resurselor</a:t>
            </a:r>
            <a:r>
              <a:rPr lang="en-US" sz="1400" dirty="0"/>
              <a:t>, in </a:t>
            </a:r>
            <a:r>
              <a:rPr lang="en-US" sz="1400" dirty="0" err="1"/>
              <a:t>cazul</a:t>
            </a:r>
            <a:r>
              <a:rPr lang="en-US" sz="1400" dirty="0"/>
              <a:t> </a:t>
            </a:r>
            <a:r>
              <a:rPr lang="en-US" sz="1400" dirty="0" err="1"/>
              <a:t>universităţilor</a:t>
            </a:r>
            <a:r>
              <a:rPr lang="en-US" sz="1400" dirty="0"/>
              <a:t> de stat, </a:t>
            </a:r>
            <a:r>
              <a:rPr lang="en-US" sz="1400" dirty="0" err="1"/>
              <a:t>şi</a:t>
            </a:r>
            <a:r>
              <a:rPr lang="en-US" sz="1400" dirty="0"/>
              <a:t> a </a:t>
            </a:r>
            <a:r>
              <a:rPr lang="en-US" sz="1400" dirty="0" err="1"/>
              <a:t>cheltuirii</a:t>
            </a:r>
            <a:r>
              <a:rPr lang="en-US" sz="1400" dirty="0"/>
              <a:t> </a:t>
            </a:r>
            <a:r>
              <a:rPr lang="en-US" sz="1400" dirty="0" err="1"/>
              <a:t>fondurilor</a:t>
            </a:r>
            <a:r>
              <a:rPr lang="en-US" sz="1400" dirty="0"/>
              <a:t> din </a:t>
            </a:r>
            <a:r>
              <a:rPr lang="en-US" sz="1400" dirty="0" err="1"/>
              <a:t>surse</a:t>
            </a:r>
            <a:r>
              <a:rPr lang="en-US" sz="1400" dirty="0"/>
              <a:t> </a:t>
            </a:r>
            <a:r>
              <a:rPr lang="en-US" sz="1400" dirty="0" err="1"/>
              <a:t>publice</a:t>
            </a:r>
            <a:r>
              <a:rPr lang="en-US" sz="1400" dirty="0"/>
              <a:t>, conform </a:t>
            </a:r>
            <a:r>
              <a:rPr lang="en-US" sz="1400" dirty="0" err="1"/>
              <a:t>contractului</a:t>
            </a:r>
            <a:r>
              <a:rPr lang="en-US" sz="1400" dirty="0"/>
              <a:t> </a:t>
            </a:r>
            <a:r>
              <a:rPr lang="en-US" sz="1400" dirty="0" err="1"/>
              <a:t>instituţional</a:t>
            </a:r>
            <a:r>
              <a:rPr lang="en-US" sz="1400" dirty="0"/>
              <a:t>;</a:t>
            </a:r>
          </a:p>
          <a:p>
            <a:endParaRPr lang="it-IT" sz="1400" dirty="0" smtClean="0"/>
          </a:p>
        </p:txBody>
      </p:sp>
    </p:spTree>
    <p:extLst>
      <p:ext uri="{BB962C8B-B14F-4D97-AF65-F5344CB8AC3E}">
        <p14:creationId xmlns:p14="http://schemas.microsoft.com/office/powerpoint/2010/main" val="3215659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06162"/>
            <a:ext cx="10515600" cy="5270801"/>
          </a:xfrm>
        </p:spPr>
        <p:txBody>
          <a:bodyPr>
            <a:normAutofit/>
          </a:bodyPr>
          <a:lstStyle/>
          <a:p>
            <a:r>
              <a:rPr lang="en-US" sz="1500" dirty="0" smtClean="0"/>
              <a:t>ART</a:t>
            </a:r>
            <a:r>
              <a:rPr lang="en-US" sz="1500" dirty="0"/>
              <a:t>. 137</a:t>
            </a:r>
          </a:p>
          <a:p>
            <a:r>
              <a:rPr lang="en-US" sz="1500" dirty="0"/>
              <a:t>(1) </a:t>
            </a:r>
            <a:r>
              <a:rPr lang="en-US" sz="1500" dirty="0" err="1"/>
              <a:t>Programul</a:t>
            </a:r>
            <a:r>
              <a:rPr lang="en-US" sz="1500" dirty="0"/>
              <a:t> de </a:t>
            </a:r>
            <a:r>
              <a:rPr lang="en-US" sz="1500" dirty="0" err="1"/>
              <a:t>studii</a:t>
            </a:r>
            <a:r>
              <a:rPr lang="en-US" sz="1500" dirty="0"/>
              <a:t> </a:t>
            </a:r>
            <a:r>
              <a:rPr lang="en-US" sz="1500" dirty="0" err="1"/>
              <a:t>universitare</a:t>
            </a:r>
            <a:r>
              <a:rPr lang="en-US" sz="1500" dirty="0"/>
              <a:t> </a:t>
            </a:r>
            <a:r>
              <a:rPr lang="en-US" sz="1500" dirty="0" err="1"/>
              <a:t>reprezintă</a:t>
            </a:r>
            <a:r>
              <a:rPr lang="en-US" sz="1500" dirty="0"/>
              <a:t> un </a:t>
            </a:r>
            <a:r>
              <a:rPr lang="en-US" sz="1500" dirty="0" err="1"/>
              <a:t>grup</a:t>
            </a:r>
            <a:r>
              <a:rPr lang="en-US" sz="1500" dirty="0"/>
              <a:t> de </a:t>
            </a:r>
            <a:r>
              <a:rPr lang="en-US" sz="1500" dirty="0" err="1"/>
              <a:t>unităţi</a:t>
            </a:r>
            <a:r>
              <a:rPr lang="en-US" sz="1500" dirty="0"/>
              <a:t> </a:t>
            </a:r>
            <a:r>
              <a:rPr lang="en-US" sz="1500" dirty="0" err="1"/>
              <a:t>curriculare</a:t>
            </a:r>
            <a:r>
              <a:rPr lang="en-US" sz="1500" dirty="0"/>
              <a:t> de </a:t>
            </a:r>
            <a:r>
              <a:rPr lang="en-US" sz="1500" dirty="0" err="1"/>
              <a:t>predare</a:t>
            </a:r>
            <a:r>
              <a:rPr lang="en-US" sz="1500" dirty="0"/>
              <a:t>, </a:t>
            </a:r>
            <a:r>
              <a:rPr lang="en-US" sz="1500" dirty="0" err="1"/>
              <a:t>invăţare</a:t>
            </a:r>
            <a:r>
              <a:rPr lang="en-US" sz="1500" dirty="0"/>
              <a:t>,</a:t>
            </a:r>
          </a:p>
          <a:p>
            <a:r>
              <a:rPr lang="en-US" sz="1500" dirty="0" err="1"/>
              <a:t>cercetare</a:t>
            </a:r>
            <a:r>
              <a:rPr lang="en-US" sz="1500" dirty="0"/>
              <a:t>, </a:t>
            </a:r>
            <a:r>
              <a:rPr lang="en-US" sz="1500" dirty="0" err="1"/>
              <a:t>aplicaţii</a:t>
            </a:r>
            <a:r>
              <a:rPr lang="en-US" sz="1500" dirty="0"/>
              <a:t> practice </a:t>
            </a:r>
            <a:r>
              <a:rPr lang="en-US" sz="1500" dirty="0" err="1"/>
              <a:t>şi</a:t>
            </a:r>
            <a:r>
              <a:rPr lang="en-US" sz="1500" dirty="0"/>
              <a:t> </a:t>
            </a:r>
            <a:r>
              <a:rPr lang="en-US" sz="1500" dirty="0" err="1"/>
              <a:t>evaluare</a:t>
            </a:r>
            <a:r>
              <a:rPr lang="en-US" sz="1500" dirty="0"/>
              <a:t>, </a:t>
            </a:r>
            <a:r>
              <a:rPr lang="en-US" sz="1500" dirty="0" err="1"/>
              <a:t>planificate</a:t>
            </a:r>
            <a:r>
              <a:rPr lang="en-US" sz="1500" dirty="0"/>
              <a:t> </a:t>
            </a:r>
            <a:r>
              <a:rPr lang="en-US" sz="1500" dirty="0" err="1"/>
              <a:t>astfel</a:t>
            </a:r>
            <a:r>
              <a:rPr lang="en-US" sz="1500" dirty="0"/>
              <a:t> </a:t>
            </a:r>
            <a:r>
              <a:rPr lang="en-US" sz="1500" dirty="0" err="1"/>
              <a:t>incat</a:t>
            </a:r>
            <a:r>
              <a:rPr lang="en-US" sz="1500" dirty="0"/>
              <a:t> </a:t>
            </a:r>
            <a:r>
              <a:rPr lang="en-US" sz="1500" dirty="0" err="1"/>
              <a:t>să</a:t>
            </a:r>
            <a:r>
              <a:rPr lang="en-US" sz="1500" dirty="0"/>
              <a:t> </a:t>
            </a:r>
            <a:r>
              <a:rPr lang="en-US" sz="1500" dirty="0" err="1"/>
              <a:t>ducă</a:t>
            </a:r>
            <a:r>
              <a:rPr lang="en-US" sz="1500" dirty="0"/>
              <a:t> la o </a:t>
            </a:r>
            <a:r>
              <a:rPr lang="en-US" sz="1500" dirty="0" err="1"/>
              <a:t>calificare</a:t>
            </a:r>
            <a:r>
              <a:rPr lang="en-US" sz="1500" dirty="0"/>
              <a:t> </a:t>
            </a:r>
            <a:r>
              <a:rPr lang="en-US" sz="1500" dirty="0" err="1"/>
              <a:t>universitară</a:t>
            </a:r>
            <a:endParaRPr lang="en-US" sz="1500" dirty="0"/>
          </a:p>
          <a:p>
            <a:r>
              <a:rPr lang="en-US" sz="1500" dirty="0" err="1"/>
              <a:t>certificată</a:t>
            </a:r>
            <a:r>
              <a:rPr lang="en-US" sz="1500" dirty="0"/>
              <a:t> </a:t>
            </a:r>
            <a:r>
              <a:rPr lang="en-US" sz="1500" dirty="0" err="1"/>
              <a:t>printr</a:t>
            </a:r>
            <a:r>
              <a:rPr lang="en-US" sz="1500" dirty="0"/>
              <a:t>-o </a:t>
            </a:r>
            <a:r>
              <a:rPr lang="en-US" sz="1500" dirty="0" err="1"/>
              <a:t>diplomă</a:t>
            </a:r>
            <a:r>
              <a:rPr lang="en-US" sz="1500" dirty="0"/>
              <a:t> </a:t>
            </a:r>
            <a:r>
              <a:rPr lang="en-US" sz="1500" dirty="0" err="1"/>
              <a:t>şi</a:t>
            </a:r>
            <a:r>
              <a:rPr lang="en-US" sz="1500" dirty="0"/>
              <a:t> </a:t>
            </a:r>
            <a:r>
              <a:rPr lang="en-US" sz="1500" dirty="0" err="1"/>
              <a:t>printr</a:t>
            </a:r>
            <a:r>
              <a:rPr lang="en-US" sz="1500" dirty="0"/>
              <a:t>-un </a:t>
            </a:r>
            <a:r>
              <a:rPr lang="en-US" sz="1500" dirty="0" err="1"/>
              <a:t>supliment</a:t>
            </a:r>
            <a:r>
              <a:rPr lang="en-US" sz="1500" dirty="0"/>
              <a:t> de </a:t>
            </a:r>
            <a:r>
              <a:rPr lang="en-US" sz="1500" dirty="0" err="1"/>
              <a:t>diplomă</a:t>
            </a:r>
            <a:r>
              <a:rPr lang="en-US" sz="1500" dirty="0"/>
              <a:t>.</a:t>
            </a:r>
          </a:p>
          <a:p>
            <a:r>
              <a:rPr lang="it-IT" sz="1500" dirty="0"/>
              <a:t>(2) </a:t>
            </a:r>
            <a:r>
              <a:rPr lang="it-IT" sz="1500" dirty="0" err="1"/>
              <a:t>Curriculumul</a:t>
            </a:r>
            <a:r>
              <a:rPr lang="it-IT" sz="1500" dirty="0"/>
              <a:t> </a:t>
            </a:r>
            <a:r>
              <a:rPr lang="it-IT" sz="1500" dirty="0" err="1"/>
              <a:t>programului</a:t>
            </a:r>
            <a:r>
              <a:rPr lang="it-IT" sz="1500" dirty="0"/>
              <a:t> de </a:t>
            </a:r>
            <a:r>
              <a:rPr lang="it-IT" sz="1500" dirty="0" err="1"/>
              <a:t>studii</a:t>
            </a:r>
            <a:r>
              <a:rPr lang="it-IT" sz="1500" dirty="0"/>
              <a:t> </a:t>
            </a:r>
            <a:r>
              <a:rPr lang="it-IT" sz="1500" dirty="0" err="1"/>
              <a:t>universitare</a:t>
            </a:r>
            <a:r>
              <a:rPr lang="it-IT" sz="1500" dirty="0"/>
              <a:t> este </a:t>
            </a:r>
            <a:r>
              <a:rPr lang="it-IT" sz="1500" dirty="0" err="1"/>
              <a:t>concordant</a:t>
            </a:r>
            <a:r>
              <a:rPr lang="it-IT" sz="1500" dirty="0"/>
              <a:t> cu </a:t>
            </a:r>
            <a:r>
              <a:rPr lang="it-IT" sz="1500" dirty="0" err="1"/>
              <a:t>profilul</a:t>
            </a:r>
            <a:r>
              <a:rPr lang="it-IT" sz="1500" dirty="0"/>
              <a:t> </a:t>
            </a:r>
            <a:r>
              <a:rPr lang="it-IT" sz="1500" dirty="0" err="1"/>
              <a:t>calificării</a:t>
            </a:r>
            <a:r>
              <a:rPr lang="it-IT" sz="1500" dirty="0"/>
              <a:t> </a:t>
            </a:r>
            <a:r>
              <a:rPr lang="it-IT" sz="1500" dirty="0" err="1"/>
              <a:t>definit</a:t>
            </a:r>
            <a:r>
              <a:rPr lang="it-IT" sz="1500" dirty="0"/>
              <a:t> in</a:t>
            </a:r>
          </a:p>
          <a:p>
            <a:r>
              <a:rPr lang="en-US" sz="1500" dirty="0" err="1"/>
              <a:t>Cadrul</a:t>
            </a:r>
            <a:r>
              <a:rPr lang="en-US" sz="1500" dirty="0"/>
              <a:t> </a:t>
            </a:r>
            <a:r>
              <a:rPr lang="en-US" sz="1500" dirty="0" err="1"/>
              <a:t>naţional</a:t>
            </a:r>
            <a:r>
              <a:rPr lang="en-US" sz="1500" dirty="0"/>
              <a:t> al </a:t>
            </a:r>
            <a:r>
              <a:rPr lang="en-US" sz="1500" dirty="0" err="1"/>
              <a:t>calificărilor</a:t>
            </a:r>
            <a:r>
              <a:rPr lang="en-US" sz="1500" dirty="0"/>
              <a:t>. </a:t>
            </a:r>
            <a:r>
              <a:rPr lang="en-US" sz="1500" dirty="0" err="1"/>
              <a:t>Curriculumul</a:t>
            </a:r>
            <a:r>
              <a:rPr lang="en-US" sz="1500" dirty="0"/>
              <a:t> </a:t>
            </a:r>
            <a:r>
              <a:rPr lang="en-US" sz="1500" dirty="0" err="1"/>
              <a:t>unui</a:t>
            </a:r>
            <a:r>
              <a:rPr lang="en-US" sz="1500" dirty="0"/>
              <a:t> program de </a:t>
            </a:r>
            <a:r>
              <a:rPr lang="en-US" sz="1500" dirty="0" err="1"/>
              <a:t>studii</a:t>
            </a:r>
            <a:r>
              <a:rPr lang="en-US" sz="1500" dirty="0"/>
              <a:t> </a:t>
            </a:r>
            <a:r>
              <a:rPr lang="en-US" sz="1500" dirty="0" err="1"/>
              <a:t>universitare</a:t>
            </a:r>
            <a:r>
              <a:rPr lang="en-US" sz="1500" dirty="0"/>
              <a:t> se </a:t>
            </a:r>
            <a:r>
              <a:rPr lang="en-US" sz="1500" dirty="0" err="1"/>
              <a:t>stabileşte</a:t>
            </a:r>
            <a:r>
              <a:rPr lang="en-US" sz="1500" dirty="0"/>
              <a:t> </a:t>
            </a:r>
            <a:r>
              <a:rPr lang="en-US" sz="1500" dirty="0" err="1"/>
              <a:t>astfel</a:t>
            </a:r>
            <a:r>
              <a:rPr lang="en-US" sz="1500" dirty="0"/>
              <a:t> </a:t>
            </a:r>
            <a:r>
              <a:rPr lang="en-US" sz="1500" dirty="0" err="1" smtClean="0"/>
              <a:t>incat</a:t>
            </a:r>
            <a:r>
              <a:rPr lang="en-US" sz="1500" dirty="0"/>
              <a:t> </a:t>
            </a:r>
            <a:r>
              <a:rPr lang="en-US" sz="1500" dirty="0" err="1" smtClean="0"/>
              <a:t>să</a:t>
            </a:r>
            <a:r>
              <a:rPr lang="en-US" sz="1500" dirty="0" smtClean="0"/>
              <a:t> </a:t>
            </a:r>
            <a:r>
              <a:rPr lang="en-US" sz="1500" dirty="0" err="1"/>
              <a:t>maximizeze</a:t>
            </a:r>
            <a:r>
              <a:rPr lang="en-US" sz="1500" dirty="0"/>
              <a:t> </a:t>
            </a:r>
            <a:r>
              <a:rPr lang="en-US" sz="1500" dirty="0" err="1"/>
              <a:t>şansele</a:t>
            </a:r>
            <a:r>
              <a:rPr lang="en-US" sz="1500" dirty="0"/>
              <a:t> </a:t>
            </a:r>
            <a:r>
              <a:rPr lang="en-US" sz="1500" dirty="0" err="1"/>
              <a:t>obţinerii</a:t>
            </a:r>
            <a:r>
              <a:rPr lang="en-US" sz="1500" dirty="0"/>
              <a:t> </a:t>
            </a:r>
            <a:r>
              <a:rPr lang="en-US" sz="1500" dirty="0" err="1"/>
              <a:t>calificării</a:t>
            </a:r>
            <a:r>
              <a:rPr lang="en-US" sz="1500" dirty="0"/>
              <a:t> </a:t>
            </a:r>
            <a:r>
              <a:rPr lang="en-US" sz="1500" dirty="0" err="1"/>
              <a:t>dorite</a:t>
            </a:r>
            <a:r>
              <a:rPr lang="en-US" sz="1500" dirty="0"/>
              <a:t> </a:t>
            </a:r>
            <a:r>
              <a:rPr lang="en-US" sz="1500" dirty="0" err="1"/>
              <a:t>şi</a:t>
            </a:r>
            <a:r>
              <a:rPr lang="en-US" sz="1500" dirty="0"/>
              <a:t> se </a:t>
            </a:r>
            <a:r>
              <a:rPr lang="en-US" sz="1500" dirty="0" err="1"/>
              <a:t>aprobă</a:t>
            </a:r>
            <a:r>
              <a:rPr lang="en-US" sz="1500" dirty="0"/>
              <a:t> de </a:t>
            </a:r>
            <a:r>
              <a:rPr lang="en-US" sz="1500" dirty="0" err="1"/>
              <a:t>către</a:t>
            </a:r>
            <a:r>
              <a:rPr lang="en-US" sz="1500" dirty="0"/>
              <a:t> </a:t>
            </a:r>
            <a:r>
              <a:rPr lang="en-US" sz="1500" dirty="0" err="1"/>
              <a:t>senatul</a:t>
            </a:r>
            <a:r>
              <a:rPr lang="en-US" sz="1500" dirty="0"/>
              <a:t> </a:t>
            </a:r>
            <a:r>
              <a:rPr lang="en-US" sz="1500" dirty="0" err="1"/>
              <a:t>universitar</a:t>
            </a:r>
            <a:r>
              <a:rPr lang="en-US" sz="1500" dirty="0"/>
              <a:t>.</a:t>
            </a:r>
          </a:p>
          <a:p>
            <a:r>
              <a:rPr lang="en-US" sz="1500" dirty="0"/>
              <a:t>(3) </a:t>
            </a:r>
            <a:r>
              <a:rPr lang="en-US" sz="1500" dirty="0" err="1"/>
              <a:t>Concordanţa</a:t>
            </a:r>
            <a:r>
              <a:rPr lang="en-US" sz="1500" dirty="0"/>
              <a:t> </a:t>
            </a:r>
            <a:r>
              <a:rPr lang="en-US" sz="1500" dirty="0" err="1"/>
              <a:t>dintre</a:t>
            </a:r>
            <a:r>
              <a:rPr lang="en-US" sz="1500" dirty="0"/>
              <a:t> curriculum </a:t>
            </a:r>
            <a:r>
              <a:rPr lang="en-US" sz="1500" dirty="0" err="1"/>
              <a:t>şi</a:t>
            </a:r>
            <a:r>
              <a:rPr lang="en-US" sz="1500" dirty="0"/>
              <a:t> </a:t>
            </a:r>
            <a:r>
              <a:rPr lang="en-US" sz="1500" dirty="0" err="1"/>
              <a:t>calificarea</a:t>
            </a:r>
            <a:r>
              <a:rPr lang="en-US" sz="1500" dirty="0"/>
              <a:t> </a:t>
            </a:r>
            <a:r>
              <a:rPr lang="en-US" sz="1500" dirty="0" err="1"/>
              <a:t>oferită</a:t>
            </a:r>
            <a:r>
              <a:rPr lang="en-US" sz="1500" dirty="0"/>
              <a:t> de </a:t>
            </a:r>
            <a:r>
              <a:rPr lang="en-US" sz="1500" dirty="0" err="1"/>
              <a:t>programul</a:t>
            </a:r>
            <a:r>
              <a:rPr lang="en-US" sz="1500" dirty="0"/>
              <a:t> de </a:t>
            </a:r>
            <a:r>
              <a:rPr lang="en-US" sz="1500" dirty="0" err="1"/>
              <a:t>studii</a:t>
            </a:r>
            <a:r>
              <a:rPr lang="en-US" sz="1500" dirty="0"/>
              <a:t> </a:t>
            </a:r>
            <a:r>
              <a:rPr lang="en-US" sz="1500" dirty="0" err="1"/>
              <a:t>universitare</a:t>
            </a:r>
            <a:r>
              <a:rPr lang="en-US" sz="1500" dirty="0"/>
              <a:t> </a:t>
            </a:r>
            <a:r>
              <a:rPr lang="en-US" sz="1500" dirty="0" err="1"/>
              <a:t>este</a:t>
            </a:r>
            <a:r>
              <a:rPr lang="en-US" sz="1500" dirty="0"/>
              <a:t> un</a:t>
            </a:r>
          </a:p>
          <a:p>
            <a:r>
              <a:rPr lang="en-US" sz="1500" dirty="0" err="1"/>
              <a:t>criteriu</a:t>
            </a:r>
            <a:r>
              <a:rPr lang="en-US" sz="1500" dirty="0"/>
              <a:t> </a:t>
            </a:r>
            <a:r>
              <a:rPr lang="en-US" sz="1500" dirty="0" err="1"/>
              <a:t>obligatoriu</a:t>
            </a:r>
            <a:r>
              <a:rPr lang="en-US" sz="1500" dirty="0"/>
              <a:t> de </a:t>
            </a:r>
            <a:r>
              <a:rPr lang="en-US" sz="1500" dirty="0" err="1"/>
              <a:t>evaluare</a:t>
            </a:r>
            <a:r>
              <a:rPr lang="en-US" sz="1500" dirty="0"/>
              <a:t> a </a:t>
            </a:r>
            <a:r>
              <a:rPr lang="en-US" sz="1500" dirty="0" err="1"/>
              <a:t>asigurării</a:t>
            </a:r>
            <a:r>
              <a:rPr lang="en-US" sz="1500" dirty="0"/>
              <a:t> </a:t>
            </a:r>
            <a:r>
              <a:rPr lang="en-US" sz="1500" dirty="0" err="1"/>
              <a:t>calităţii</a:t>
            </a:r>
            <a:r>
              <a:rPr lang="en-US" sz="1500" dirty="0"/>
              <a:t>.</a:t>
            </a:r>
          </a:p>
          <a:p>
            <a:r>
              <a:rPr lang="en-US" sz="1500" dirty="0"/>
              <a:t>(4) </a:t>
            </a:r>
            <a:r>
              <a:rPr lang="en-US" sz="1500" dirty="0" err="1"/>
              <a:t>Programele</a:t>
            </a:r>
            <a:r>
              <a:rPr lang="en-US" sz="1500" dirty="0"/>
              <a:t> de </a:t>
            </a:r>
            <a:r>
              <a:rPr lang="en-US" sz="1500" dirty="0" err="1"/>
              <a:t>studii</a:t>
            </a:r>
            <a:r>
              <a:rPr lang="en-US" sz="1500" dirty="0"/>
              <a:t> </a:t>
            </a:r>
            <a:r>
              <a:rPr lang="en-US" sz="1500" dirty="0" err="1"/>
              <a:t>universitare</a:t>
            </a:r>
            <a:r>
              <a:rPr lang="en-US" sz="1500" dirty="0"/>
              <a:t> </a:t>
            </a:r>
            <a:r>
              <a:rPr lang="en-US" sz="1500" dirty="0" err="1"/>
              <a:t>sunt</a:t>
            </a:r>
            <a:r>
              <a:rPr lang="en-US" sz="1500" dirty="0"/>
              <a:t> </a:t>
            </a:r>
            <a:r>
              <a:rPr lang="en-US" sz="1500" dirty="0" err="1"/>
              <a:t>grupate</a:t>
            </a:r>
            <a:r>
              <a:rPr lang="en-US" sz="1500" dirty="0"/>
              <a:t> </a:t>
            </a:r>
            <a:r>
              <a:rPr lang="en-US" sz="1500" dirty="0" err="1"/>
              <a:t>pe</a:t>
            </a:r>
            <a:r>
              <a:rPr lang="en-US" sz="1500" dirty="0"/>
              <a:t> </a:t>
            </a:r>
            <a:r>
              <a:rPr lang="en-US" sz="1500" dirty="0" err="1"/>
              <a:t>domenii</a:t>
            </a:r>
            <a:r>
              <a:rPr lang="en-US" sz="1500" dirty="0"/>
              <a:t> de </a:t>
            </a:r>
            <a:r>
              <a:rPr lang="en-US" sz="1500" dirty="0" err="1"/>
              <a:t>studii</a:t>
            </a:r>
            <a:r>
              <a:rPr lang="en-US" sz="1500" dirty="0"/>
              <a:t> </a:t>
            </a:r>
            <a:r>
              <a:rPr lang="en-US" sz="1500" dirty="0" err="1"/>
              <a:t>şi</a:t>
            </a:r>
            <a:r>
              <a:rPr lang="en-US" sz="1500" dirty="0"/>
              <a:t> </a:t>
            </a:r>
            <a:r>
              <a:rPr lang="en-US" sz="1500" dirty="0" err="1"/>
              <a:t>organizate</a:t>
            </a:r>
            <a:r>
              <a:rPr lang="en-US" sz="1500" dirty="0"/>
              <a:t> </a:t>
            </a:r>
            <a:r>
              <a:rPr lang="en-US" sz="1500" dirty="0" err="1"/>
              <a:t>pe</a:t>
            </a:r>
            <a:r>
              <a:rPr lang="en-US" sz="1500" dirty="0"/>
              <a:t> 3 </a:t>
            </a:r>
            <a:r>
              <a:rPr lang="en-US" sz="1500" dirty="0" err="1"/>
              <a:t>cicluri</a:t>
            </a:r>
            <a:r>
              <a:rPr lang="en-US" sz="1500" dirty="0"/>
              <a:t> </a:t>
            </a:r>
            <a:r>
              <a:rPr lang="en-US" sz="1500" dirty="0" smtClean="0"/>
              <a:t>de </a:t>
            </a:r>
            <a:r>
              <a:rPr lang="en-US" sz="1500" dirty="0" err="1" smtClean="0"/>
              <a:t>studiu</a:t>
            </a:r>
            <a:r>
              <a:rPr lang="en-US" sz="1500" dirty="0"/>
              <a:t>: </a:t>
            </a:r>
            <a:r>
              <a:rPr lang="en-US" sz="1500" dirty="0" err="1"/>
              <a:t>licenţă</a:t>
            </a:r>
            <a:r>
              <a:rPr lang="en-US" sz="1500" dirty="0"/>
              <a:t>, master, </a:t>
            </a:r>
            <a:r>
              <a:rPr lang="en-US" sz="1500" dirty="0" err="1"/>
              <a:t>doctorat</a:t>
            </a:r>
            <a:r>
              <a:rPr lang="en-US" sz="1500" dirty="0"/>
              <a:t>.</a:t>
            </a:r>
          </a:p>
          <a:p>
            <a:r>
              <a:rPr lang="en-US" sz="1500" dirty="0"/>
              <a:t>(5) </a:t>
            </a:r>
            <a:r>
              <a:rPr lang="en-US" sz="1500" dirty="0" err="1"/>
              <a:t>Programele</a:t>
            </a:r>
            <a:r>
              <a:rPr lang="en-US" sz="1500" dirty="0"/>
              <a:t> de </a:t>
            </a:r>
            <a:r>
              <a:rPr lang="en-US" sz="1500" dirty="0" err="1"/>
              <a:t>studii</a:t>
            </a:r>
            <a:r>
              <a:rPr lang="en-US" sz="1500" dirty="0"/>
              <a:t> </a:t>
            </a:r>
            <a:r>
              <a:rPr lang="en-US" sz="1500" dirty="0" err="1"/>
              <a:t>universitare</a:t>
            </a:r>
            <a:r>
              <a:rPr lang="en-US" sz="1500" dirty="0"/>
              <a:t> </a:t>
            </a:r>
            <a:r>
              <a:rPr lang="en-US" sz="1500" dirty="0" err="1"/>
              <a:t>dau</a:t>
            </a:r>
            <a:r>
              <a:rPr lang="en-US" sz="1500" dirty="0"/>
              <a:t> </a:t>
            </a:r>
            <a:r>
              <a:rPr lang="en-US" sz="1500" dirty="0" err="1"/>
              <a:t>acces</a:t>
            </a:r>
            <a:r>
              <a:rPr lang="en-US" sz="1500" dirty="0"/>
              <a:t> la </a:t>
            </a:r>
            <a:r>
              <a:rPr lang="en-US" sz="1500" dirty="0" err="1"/>
              <a:t>ocupaţii</a:t>
            </a:r>
            <a:r>
              <a:rPr lang="en-US" sz="1500" dirty="0"/>
              <a:t> </a:t>
            </a:r>
            <a:r>
              <a:rPr lang="en-US" sz="1500" dirty="0" err="1"/>
              <a:t>şi</a:t>
            </a:r>
            <a:r>
              <a:rPr lang="en-US" sz="1500" dirty="0"/>
              <a:t> </a:t>
            </a:r>
            <a:r>
              <a:rPr lang="en-US" sz="1500" dirty="0" err="1"/>
              <a:t>funcţii</a:t>
            </a:r>
            <a:r>
              <a:rPr lang="en-US" sz="1500" dirty="0"/>
              <a:t> </a:t>
            </a:r>
            <a:r>
              <a:rPr lang="en-US" sz="1500" dirty="0" err="1"/>
              <a:t>specifice</a:t>
            </a:r>
            <a:r>
              <a:rPr lang="en-US" sz="1500" dirty="0"/>
              <a:t> </a:t>
            </a:r>
            <a:r>
              <a:rPr lang="en-US" sz="1500" dirty="0" err="1"/>
              <a:t>fiecărui</a:t>
            </a:r>
            <a:r>
              <a:rPr lang="en-US" sz="1500" dirty="0"/>
              <a:t> </a:t>
            </a:r>
            <a:r>
              <a:rPr lang="en-US" sz="1500" dirty="0" err="1"/>
              <a:t>ciclu</a:t>
            </a:r>
            <a:r>
              <a:rPr lang="en-US" sz="1500" dirty="0"/>
              <a:t> de </a:t>
            </a:r>
            <a:r>
              <a:rPr lang="en-US" sz="1500" dirty="0" err="1" smtClean="0"/>
              <a:t>studii</a:t>
            </a:r>
            <a:r>
              <a:rPr lang="en-US" sz="1500" dirty="0"/>
              <a:t> </a:t>
            </a:r>
            <a:r>
              <a:rPr lang="en-US" sz="1500" dirty="0" err="1" smtClean="0"/>
              <a:t>universitare</a:t>
            </a:r>
            <a:r>
              <a:rPr lang="en-US" sz="1500" dirty="0" smtClean="0"/>
              <a:t> </a:t>
            </a:r>
            <a:r>
              <a:rPr lang="en-US" sz="1500" dirty="0" err="1"/>
              <a:t>absolvit</a:t>
            </a:r>
            <a:r>
              <a:rPr lang="en-US" sz="1500" dirty="0"/>
              <a:t>.</a:t>
            </a:r>
          </a:p>
          <a:p>
            <a:pPr marL="0" indent="0">
              <a:buNone/>
            </a:pPr>
            <a:r>
              <a:rPr lang="en-US" sz="1600" dirty="0" smtClean="0"/>
              <a:t>ART 150</a:t>
            </a:r>
          </a:p>
          <a:p>
            <a:r>
              <a:rPr lang="en-US" sz="1600" dirty="0"/>
              <a:t>(7) Un program de </a:t>
            </a:r>
            <a:r>
              <a:rPr lang="en-US" sz="1600" dirty="0" err="1"/>
              <a:t>studiu</a:t>
            </a:r>
            <a:r>
              <a:rPr lang="en-US" sz="1600" dirty="0"/>
              <a:t> </a:t>
            </a:r>
            <a:r>
              <a:rPr lang="en-US" sz="1600" dirty="0" err="1"/>
              <a:t>poate</a:t>
            </a:r>
            <a:r>
              <a:rPr lang="en-US" sz="1600" dirty="0"/>
              <a:t> </a:t>
            </a:r>
            <a:r>
              <a:rPr lang="en-US" sz="1600" dirty="0" err="1"/>
              <a:t>viza</a:t>
            </a:r>
            <a:r>
              <a:rPr lang="en-US" sz="1600" dirty="0"/>
              <a:t> </a:t>
            </a:r>
            <a:r>
              <a:rPr lang="en-US" sz="1600" dirty="0" err="1"/>
              <a:t>obţinerea</a:t>
            </a:r>
            <a:r>
              <a:rPr lang="en-US" sz="1600" dirty="0"/>
              <a:t> </a:t>
            </a:r>
            <a:r>
              <a:rPr lang="en-US" sz="1600" dirty="0" err="1"/>
              <a:t>unor</a:t>
            </a:r>
            <a:r>
              <a:rPr lang="en-US" sz="1600" dirty="0"/>
              <a:t> </a:t>
            </a:r>
            <a:r>
              <a:rPr lang="en-US" sz="1600" dirty="0" err="1"/>
              <a:t>calificări</a:t>
            </a:r>
            <a:r>
              <a:rPr lang="en-US" sz="1600" dirty="0"/>
              <a:t> </a:t>
            </a:r>
            <a:r>
              <a:rPr lang="en-US" sz="1600" dirty="0" err="1"/>
              <a:t>existente</a:t>
            </a:r>
            <a:r>
              <a:rPr lang="en-US" sz="1600" dirty="0"/>
              <a:t> in </a:t>
            </a:r>
            <a:r>
              <a:rPr lang="en-US" sz="1600" dirty="0" err="1"/>
              <a:t>Registrul</a:t>
            </a:r>
            <a:r>
              <a:rPr lang="en-US" sz="1600" dirty="0"/>
              <a:t> </a:t>
            </a:r>
            <a:r>
              <a:rPr lang="en-US" sz="1600" dirty="0" err="1"/>
              <a:t>Naţional</a:t>
            </a:r>
            <a:r>
              <a:rPr lang="en-US" sz="1600" dirty="0"/>
              <a:t> al</a:t>
            </a:r>
          </a:p>
          <a:p>
            <a:r>
              <a:rPr lang="en-US" sz="1600" dirty="0" err="1"/>
              <a:t>Calificărilor</a:t>
            </a:r>
            <a:r>
              <a:rPr lang="en-US" sz="1600" dirty="0"/>
              <a:t> din </a:t>
            </a:r>
            <a:r>
              <a:rPr lang="en-US" sz="1600" dirty="0" err="1"/>
              <a:t>Invăţămantul</a:t>
            </a:r>
            <a:r>
              <a:rPr lang="en-US" sz="1600" dirty="0"/>
              <a:t> Superior (RNCIS) </a:t>
            </a:r>
            <a:r>
              <a:rPr lang="en-US" sz="1600" dirty="0" err="1"/>
              <a:t>sau</a:t>
            </a:r>
            <a:r>
              <a:rPr lang="en-US" sz="1600" dirty="0"/>
              <a:t> </a:t>
            </a:r>
            <a:r>
              <a:rPr lang="en-US" sz="1600" dirty="0" err="1"/>
              <a:t>calificări</a:t>
            </a:r>
            <a:r>
              <a:rPr lang="en-US" sz="1600" dirty="0"/>
              <a:t> </a:t>
            </a:r>
            <a:r>
              <a:rPr lang="en-US" sz="1600" dirty="0" err="1"/>
              <a:t>noi</a:t>
            </a:r>
            <a:r>
              <a:rPr lang="en-US" sz="1600" dirty="0"/>
              <a:t> care se </a:t>
            </a:r>
            <a:r>
              <a:rPr lang="en-US" sz="1600" dirty="0" err="1"/>
              <a:t>inscriu</a:t>
            </a:r>
            <a:r>
              <a:rPr lang="en-US" sz="1600" dirty="0"/>
              <a:t> </a:t>
            </a:r>
            <a:r>
              <a:rPr lang="en-US" sz="1600" dirty="0" err="1"/>
              <a:t>şi</a:t>
            </a:r>
            <a:r>
              <a:rPr lang="en-US" sz="1600" dirty="0"/>
              <a:t> se </a:t>
            </a:r>
            <a:r>
              <a:rPr lang="en-US" sz="1600" dirty="0" err="1"/>
              <a:t>inregistrează</a:t>
            </a:r>
            <a:r>
              <a:rPr lang="en-US" sz="1600" dirty="0"/>
              <a:t> in</a:t>
            </a:r>
          </a:p>
          <a:p>
            <a:r>
              <a:rPr lang="en-US" sz="1600" dirty="0"/>
              <a:t>RNCIS </a:t>
            </a:r>
            <a:r>
              <a:rPr lang="en-US" sz="1600" dirty="0" err="1"/>
              <a:t>potrivit</a:t>
            </a:r>
            <a:r>
              <a:rPr lang="en-US" sz="1600" dirty="0"/>
              <a:t> </a:t>
            </a:r>
            <a:r>
              <a:rPr lang="en-US" sz="1600" dirty="0" err="1"/>
              <a:t>metodologiei</a:t>
            </a:r>
            <a:r>
              <a:rPr lang="en-US" sz="1600" dirty="0"/>
              <a:t> </a:t>
            </a:r>
            <a:r>
              <a:rPr lang="en-US" sz="1600" dirty="0" err="1"/>
              <a:t>stabilite</a:t>
            </a:r>
            <a:r>
              <a:rPr lang="en-US" sz="1600" dirty="0"/>
              <a:t> </a:t>
            </a:r>
            <a:r>
              <a:rPr lang="en-US" sz="1600" dirty="0" err="1"/>
              <a:t>prin</a:t>
            </a:r>
            <a:r>
              <a:rPr lang="en-US" sz="1600" dirty="0"/>
              <a:t> </a:t>
            </a:r>
            <a:r>
              <a:rPr lang="en-US" sz="1600" dirty="0" err="1"/>
              <a:t>ordin</a:t>
            </a:r>
            <a:r>
              <a:rPr lang="en-US" sz="1600" dirty="0"/>
              <a:t> al </a:t>
            </a:r>
            <a:r>
              <a:rPr lang="en-US" sz="1600" dirty="0" err="1"/>
              <a:t>ministrului</a:t>
            </a:r>
            <a:r>
              <a:rPr lang="en-US" sz="1600" dirty="0"/>
              <a:t> </a:t>
            </a:r>
            <a:r>
              <a:rPr lang="en-US" sz="1600" dirty="0" err="1"/>
              <a:t>educaţiei</a:t>
            </a:r>
            <a:r>
              <a:rPr lang="en-US" sz="1600" dirty="0"/>
              <a:t> </a:t>
            </a:r>
            <a:r>
              <a:rPr lang="en-US" sz="1600" dirty="0" err="1"/>
              <a:t>naţionale</a:t>
            </a:r>
            <a:r>
              <a:rPr lang="en-US" sz="1600" dirty="0"/>
              <a:t> </a:t>
            </a:r>
            <a:r>
              <a:rPr lang="en-US" sz="1600" dirty="0" err="1"/>
              <a:t>şi</a:t>
            </a:r>
            <a:r>
              <a:rPr lang="en-US" sz="1600" dirty="0"/>
              <a:t> </a:t>
            </a:r>
            <a:r>
              <a:rPr lang="en-US" sz="1600" dirty="0" err="1"/>
              <a:t>cercetării</a:t>
            </a:r>
            <a:r>
              <a:rPr lang="en-US" sz="1600" dirty="0"/>
              <a:t> </a:t>
            </a:r>
            <a:r>
              <a:rPr lang="en-US" sz="1600" dirty="0" err="1"/>
              <a:t>ştiinţifice</a:t>
            </a:r>
            <a:endParaRPr lang="en-US" sz="1600" dirty="0"/>
          </a:p>
        </p:txBody>
      </p:sp>
    </p:spTree>
    <p:extLst>
      <p:ext uri="{BB962C8B-B14F-4D97-AF65-F5344CB8AC3E}">
        <p14:creationId xmlns:p14="http://schemas.microsoft.com/office/powerpoint/2010/main" val="214634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3322" y="1295127"/>
            <a:ext cx="10018713" cy="708455"/>
          </a:xfrm>
        </p:spPr>
        <p:txBody>
          <a:bodyPr>
            <a:normAutofit/>
          </a:bodyPr>
          <a:lstStyle/>
          <a:p>
            <a:pPr algn="ctr"/>
            <a:r>
              <a:rPr lang="en-US" sz="4000" dirty="0" smtClean="0"/>
              <a:t>ROLUL ISCED </a:t>
            </a:r>
            <a:r>
              <a:rPr lang="ro-RO" sz="4000" dirty="0" smtClean="0"/>
              <a:t>Î</a:t>
            </a:r>
            <a:r>
              <a:rPr lang="en-US" sz="4000" dirty="0" smtClean="0"/>
              <a:t>N SISTEMUL DE EDUCA</a:t>
            </a:r>
            <a:r>
              <a:rPr lang="ro-RO" sz="4000" dirty="0" smtClean="0"/>
              <a:t>Ț</a:t>
            </a:r>
            <a:r>
              <a:rPr lang="en-US" sz="4000" dirty="0" smtClean="0"/>
              <a:t>IE </a:t>
            </a:r>
            <a:endParaRPr lang="en-US" sz="4000" dirty="0"/>
          </a:p>
        </p:txBody>
      </p:sp>
      <p:sp>
        <p:nvSpPr>
          <p:cNvPr id="3" name="Content Placeholder 2"/>
          <p:cNvSpPr>
            <a:spLocks noGrp="1"/>
          </p:cNvSpPr>
          <p:nvPr>
            <p:ph idx="1"/>
          </p:nvPr>
        </p:nvSpPr>
        <p:spPr>
          <a:xfrm>
            <a:off x="846826" y="2964312"/>
            <a:ext cx="10515600" cy="2547967"/>
          </a:xfrm>
        </p:spPr>
        <p:txBody>
          <a:bodyPr/>
          <a:lstStyle/>
          <a:p>
            <a:r>
              <a:rPr lang="en-US" dirty="0" err="1" smtClean="0"/>
              <a:t>Comparabilitate</a:t>
            </a:r>
            <a:r>
              <a:rPr lang="en-US" dirty="0" smtClean="0"/>
              <a:t> </a:t>
            </a:r>
          </a:p>
          <a:p>
            <a:r>
              <a:rPr lang="en-US" dirty="0" err="1" smtClean="0"/>
              <a:t>Recunoa</a:t>
            </a:r>
            <a:r>
              <a:rPr lang="ro-RO" dirty="0" smtClean="0"/>
              <a:t>ș</a:t>
            </a:r>
            <a:r>
              <a:rPr lang="en-US" dirty="0" err="1" smtClean="0"/>
              <a:t>terea</a:t>
            </a:r>
            <a:r>
              <a:rPr lang="en-US" dirty="0" smtClean="0"/>
              <a:t> </a:t>
            </a:r>
            <a:r>
              <a:rPr lang="en-US" dirty="0" err="1" smtClean="0"/>
              <a:t>calific</a:t>
            </a:r>
            <a:r>
              <a:rPr lang="ro-RO" dirty="0" smtClean="0"/>
              <a:t>ă</a:t>
            </a:r>
            <a:r>
              <a:rPr lang="en-US" dirty="0" err="1" smtClean="0"/>
              <a:t>rilor</a:t>
            </a:r>
            <a:r>
              <a:rPr lang="en-US" dirty="0" smtClean="0"/>
              <a:t> –</a:t>
            </a:r>
            <a:r>
              <a:rPr lang="ro-RO" dirty="0" smtClean="0"/>
              <a:t> R</a:t>
            </a:r>
            <a:r>
              <a:rPr lang="en-US" dirty="0" err="1" smtClean="0"/>
              <a:t>ecomandare</a:t>
            </a:r>
            <a:r>
              <a:rPr lang="en-US" dirty="0" smtClean="0"/>
              <a:t> UE 2018</a:t>
            </a:r>
          </a:p>
          <a:p>
            <a:r>
              <a:rPr lang="en-US" dirty="0" err="1" smtClean="0"/>
              <a:t>Raportare</a:t>
            </a:r>
            <a:r>
              <a:rPr lang="en-US" dirty="0" smtClean="0"/>
              <a:t> statistic</a:t>
            </a:r>
            <a:r>
              <a:rPr lang="ro-RO" dirty="0" smtClean="0"/>
              <a:t>ă</a:t>
            </a:r>
            <a:r>
              <a:rPr lang="en-US" dirty="0" smtClean="0"/>
              <a:t> a </a:t>
            </a:r>
            <a:r>
              <a:rPr lang="en-US" dirty="0" err="1" smtClean="0"/>
              <a:t>universit</a:t>
            </a:r>
            <a:r>
              <a:rPr lang="ro-RO" dirty="0" err="1" smtClean="0"/>
              <a:t>ăț</a:t>
            </a:r>
            <a:r>
              <a:rPr lang="en-US" dirty="0" err="1" smtClean="0"/>
              <a:t>ilor</a:t>
            </a:r>
            <a:r>
              <a:rPr lang="en-US" dirty="0" smtClean="0"/>
              <a:t> c</a:t>
            </a:r>
            <a:r>
              <a:rPr lang="ro-RO" dirty="0" smtClean="0"/>
              <a:t>ă</a:t>
            </a:r>
            <a:r>
              <a:rPr lang="en-US" dirty="0" err="1" smtClean="0"/>
              <a:t>tre</a:t>
            </a:r>
            <a:r>
              <a:rPr lang="en-US" dirty="0" smtClean="0"/>
              <a:t> MEN </a:t>
            </a:r>
          </a:p>
          <a:p>
            <a:r>
              <a:rPr lang="en-US" dirty="0" err="1" smtClean="0"/>
              <a:t>Raportare</a:t>
            </a:r>
            <a:r>
              <a:rPr lang="en-US" dirty="0" smtClean="0"/>
              <a:t> statistic</a:t>
            </a:r>
            <a:r>
              <a:rPr lang="ro-RO" dirty="0" smtClean="0"/>
              <a:t>ă</a:t>
            </a:r>
            <a:r>
              <a:rPr lang="en-US" dirty="0" smtClean="0"/>
              <a:t> a Rom</a:t>
            </a:r>
            <a:r>
              <a:rPr lang="ro-RO" dirty="0" smtClean="0"/>
              <a:t>â</a:t>
            </a:r>
            <a:r>
              <a:rPr lang="en-US" dirty="0" err="1" smtClean="0"/>
              <a:t>niei</a:t>
            </a:r>
            <a:r>
              <a:rPr lang="en-US" dirty="0" smtClean="0"/>
              <a:t> la CE </a:t>
            </a:r>
            <a:r>
              <a:rPr lang="ro-RO" dirty="0" smtClean="0"/>
              <a:t>ș</a:t>
            </a:r>
            <a:r>
              <a:rPr lang="en-US" dirty="0" err="1" smtClean="0"/>
              <a:t>i</a:t>
            </a:r>
            <a:r>
              <a:rPr lang="en-US" dirty="0" smtClean="0"/>
              <a:t> UNESCO –</a:t>
            </a:r>
            <a:r>
              <a:rPr lang="ro-RO" dirty="0" smtClean="0"/>
              <a:t> R</a:t>
            </a:r>
            <a:r>
              <a:rPr lang="en-US" dirty="0" err="1" smtClean="0"/>
              <a:t>ecomandare</a:t>
            </a:r>
            <a:r>
              <a:rPr lang="en-US" dirty="0" smtClean="0"/>
              <a:t> UE 2013</a:t>
            </a:r>
            <a:endParaRPr lang="en-US" dirty="0"/>
          </a:p>
        </p:txBody>
      </p:sp>
    </p:spTree>
    <p:extLst>
      <p:ext uri="{BB962C8B-B14F-4D97-AF65-F5344CB8AC3E}">
        <p14:creationId xmlns:p14="http://schemas.microsoft.com/office/powerpoint/2010/main" val="86270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6045" y="914400"/>
            <a:ext cx="9905998" cy="909396"/>
          </a:xfrm>
        </p:spPr>
        <p:txBody>
          <a:bodyPr>
            <a:normAutofit/>
          </a:bodyPr>
          <a:lstStyle/>
          <a:p>
            <a:pPr algn="ctr"/>
            <a:r>
              <a:rPr lang="en-US" sz="2200" cap="none" dirty="0" smtClean="0">
                <a:latin typeface="Times New Roman" panose="02020603050405020304" pitchFamily="18" charset="0"/>
                <a:cs typeface="Times New Roman" panose="02020603050405020304" pitchFamily="18" charset="0"/>
              </a:rPr>
              <a:t>STRUCTURA</a:t>
            </a:r>
            <a:r>
              <a:rPr lang="en-US" sz="2200" dirty="0" smtClean="0">
                <a:latin typeface="Times New Roman" panose="02020603050405020304" pitchFamily="18" charset="0"/>
                <a:cs typeface="Times New Roman" panose="02020603050405020304" pitchFamily="18" charset="0"/>
              </a:rPr>
              <a:t> </a:t>
            </a:r>
            <a:r>
              <a:rPr lang="en-US" sz="2200" cap="none" dirty="0" smtClean="0">
                <a:latin typeface="Times New Roman" panose="02020603050405020304" pitchFamily="18" charset="0"/>
                <a:cs typeface="Times New Roman" panose="02020603050405020304" pitchFamily="18" charset="0"/>
              </a:rPr>
              <a:t>RNCIS</a:t>
            </a:r>
            <a:r>
              <a:rPr lang="en-US" sz="2200" dirty="0" smtClean="0">
                <a:latin typeface="Times New Roman" panose="02020603050405020304" pitchFamily="18" charset="0"/>
                <a:cs typeface="Times New Roman" panose="02020603050405020304" pitchFamily="18" charset="0"/>
              </a:rPr>
              <a:t> </a:t>
            </a:r>
            <a:r>
              <a:rPr lang="ro-RO" sz="2200" cap="none" dirty="0" smtClean="0">
                <a:latin typeface="Times New Roman" panose="02020603050405020304" pitchFamily="18" charset="0"/>
                <a:cs typeface="Times New Roman" panose="02020603050405020304" pitchFamily="18" charset="0"/>
              </a:rPr>
              <a:t>ÎN URMA </a:t>
            </a:r>
            <a:r>
              <a:rPr lang="en-US" sz="2200" cap="none" dirty="0" smtClean="0">
                <a:latin typeface="Times New Roman" panose="02020603050405020304" pitchFamily="18" charset="0"/>
                <a:cs typeface="Times New Roman" panose="02020603050405020304" pitchFamily="18" charset="0"/>
              </a:rPr>
              <a:t>PUBLIC</a:t>
            </a:r>
            <a:r>
              <a:rPr lang="ro-RO" sz="2200" cap="none" dirty="0" smtClean="0">
                <a:latin typeface="Times New Roman" panose="02020603050405020304" pitchFamily="18" charset="0"/>
                <a:cs typeface="Times New Roman" panose="02020603050405020304" pitchFamily="18" charset="0"/>
              </a:rPr>
              <a:t>ĂRII ORDINULUI NR. 5686/2017</a:t>
            </a:r>
            <a:r>
              <a:rPr lang="en-US" sz="2200" cap="none" dirty="0" smtClean="0">
                <a:latin typeface="Times New Roman" panose="02020603050405020304" pitchFamily="18" charset="0"/>
                <a:cs typeface="Times New Roman" panose="02020603050405020304" pitchFamily="18" charset="0"/>
              </a:rPr>
              <a:t> </a:t>
            </a:r>
            <a:r>
              <a:rPr lang="ro-RO" sz="2200" cap="none" dirty="0" smtClean="0">
                <a:latin typeface="Times New Roman" panose="02020603050405020304" pitchFamily="18" charset="0"/>
                <a:cs typeface="Times New Roman" panose="02020603050405020304" pitchFamily="18" charset="0"/>
              </a:rPr>
              <a:t>Ș</a:t>
            </a:r>
            <a:r>
              <a:rPr lang="en-US" sz="2200" cap="none" dirty="0" smtClean="0">
                <a:latin typeface="Times New Roman" panose="02020603050405020304" pitchFamily="18" charset="0"/>
                <a:cs typeface="Times New Roman" panose="02020603050405020304" pitchFamily="18" charset="0"/>
              </a:rPr>
              <a:t>I RECOMANDAR</a:t>
            </a:r>
            <a:r>
              <a:rPr lang="ro-RO" sz="2200" cap="none" dirty="0" smtClean="0">
                <a:latin typeface="Times New Roman" panose="02020603050405020304" pitchFamily="18" charset="0"/>
                <a:cs typeface="Times New Roman" panose="02020603050405020304" pitchFamily="18" charset="0"/>
              </a:rPr>
              <a:t>E</a:t>
            </a:r>
            <a:r>
              <a:rPr lang="en-US" sz="2200" cap="none" dirty="0" smtClean="0">
                <a:latin typeface="Times New Roman" panose="02020603050405020304" pitchFamily="18" charset="0"/>
                <a:cs typeface="Times New Roman" panose="02020603050405020304" pitchFamily="18" charset="0"/>
              </a:rPr>
              <a:t> UE 2017</a:t>
            </a:r>
            <a:endParaRPr lang="en-US" sz="2200"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a:stretch>
            <a:fillRect/>
          </a:stretch>
        </p:blipFill>
        <p:spPr>
          <a:xfrm>
            <a:off x="1452309" y="1940811"/>
            <a:ext cx="9601199" cy="4088766"/>
          </a:xfrm>
          <a:prstGeom prst="rect">
            <a:avLst/>
          </a:prstGeom>
        </p:spPr>
      </p:pic>
    </p:spTree>
    <p:extLst>
      <p:ext uri="{BB962C8B-B14F-4D97-AF65-F5344CB8AC3E}">
        <p14:creationId xmlns:p14="http://schemas.microsoft.com/office/powerpoint/2010/main" val="824671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4618</TotalTime>
  <Words>3752</Words>
  <Application>Microsoft Office PowerPoint</Application>
  <PresentationFormat>Widescreen</PresentationFormat>
  <Paragraphs>748</Paragraphs>
  <Slides>25</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25</vt:i4>
      </vt:variant>
    </vt:vector>
  </HeadingPairs>
  <TitlesOfParts>
    <vt:vector size="33" baseType="lpstr">
      <vt:lpstr>Arial</vt:lpstr>
      <vt:lpstr>Calibri</vt:lpstr>
      <vt:lpstr>Calibri Light</vt:lpstr>
      <vt:lpstr>Times New Roman</vt:lpstr>
      <vt:lpstr>Trebuchet MS</vt:lpstr>
      <vt:lpstr>Wingdings 3</vt:lpstr>
      <vt:lpstr>Custom Design</vt:lpstr>
      <vt:lpstr>Office Theme</vt:lpstr>
      <vt:lpstr>         Corelare  ISCED-HG  Universitatea București  13.03.2019   </vt:lpstr>
      <vt:lpstr>CE ESTE ISCED?</vt:lpstr>
      <vt:lpstr>CE ESTE ISCED?</vt:lpstr>
      <vt:lpstr>CLASIFICAREA INTERNAȚIONALĂ STANDARD A EDUCAȚIEI:  DOMENIILE EDUCAȚIE ȘI FORMARE 2013 (ISCED-F)</vt:lpstr>
      <vt:lpstr>DE CE ISCED?</vt:lpstr>
      <vt:lpstr>PowerPoint Presentation</vt:lpstr>
      <vt:lpstr>PowerPoint Presentation</vt:lpstr>
      <vt:lpstr>ROLUL ISCED ÎN SISTEMUL DE EDUCAȚIE </vt:lpstr>
      <vt:lpstr>STRUCTURA RNCIS ÎN URMA PUBLICĂRII ORDINULUI NR. 5686/2017 ȘI RECOMANDARE UE 2017</vt:lpstr>
      <vt:lpstr>VIITORUL EDUCATIEI = INTERNAȚIONALIZAREA ÎNVĂȚĂMÂNTULUI SUPERIOR </vt:lpstr>
      <vt:lpstr>NIVELURILE ISCED - 2013</vt:lpstr>
      <vt:lpstr>NIVELURILE ISCED-F</vt:lpstr>
      <vt:lpstr>ISCED-F – SISTEM TAXONOMIC</vt:lpstr>
      <vt:lpstr>NOMENCLATORUL DOMENIILOR ŞI AL SPECIALIZĂRILOR/  PROGRAMELOR DE STUDII UNIVERSITARE HG/ 2018-2019</vt:lpstr>
      <vt:lpstr>CORELAREA ISCED F 2013 CU DOMENIILE DIN ROMÂNIA</vt:lpstr>
      <vt:lpstr>ISCED–F – DOMENII LARGI </vt:lpstr>
      <vt:lpstr>1-ȘTIINȚE ALE EDUCAȚIEI</vt:lpstr>
      <vt:lpstr>2-ARTE ȘI ȘTIINȚE UMANISTE</vt:lpstr>
      <vt:lpstr>3-ȘTIINȚE SOCIALE JURNALISM ȘI INFORMARE </vt:lpstr>
      <vt:lpstr>4-AFACERI, ADMINISTRAȚIE ȘI DREPT </vt:lpstr>
      <vt:lpstr>5-ȘTIINȚELE  NATURII, MATEMATICĂ ȘI STATISTICĂ  </vt:lpstr>
      <vt:lpstr>5-ȘTIINȚELE NATURII, MATEMATICĂ ȘI STATISTICĂ  </vt:lpstr>
      <vt:lpstr>6-TIC </vt:lpstr>
      <vt:lpstr>9-SĂNĂTATE ȘI ASISTENȚĂ SOCIALĂ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Windows User</cp:lastModifiedBy>
  <cp:revision>339</cp:revision>
  <cp:lastPrinted>2019-02-27T14:04:15Z</cp:lastPrinted>
  <dcterms:created xsi:type="dcterms:W3CDTF">2017-03-29T09:54:16Z</dcterms:created>
  <dcterms:modified xsi:type="dcterms:W3CDTF">2019-03-14T06:30:22Z</dcterms:modified>
</cp:coreProperties>
</file>